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Century Gothic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35">
          <p15:clr>
            <a:srgbClr val="000000"/>
          </p15:clr>
        </p15:guide>
        <p15:guide id="3" pos="4740">
          <p15:clr>
            <a:srgbClr val="A4A3A4"/>
          </p15:clr>
        </p15:guide>
        <p15:guide id="4" orient="horz" pos="3208">
          <p15:clr>
            <a:srgbClr val="A4A3A4"/>
          </p15:clr>
        </p15:guide>
        <p15:guide id="5" pos="476">
          <p15:clr>
            <a:srgbClr val="A4A3A4"/>
          </p15:clr>
        </p15:guide>
        <p15:guide id="6" orient="horz" pos="2028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5307">
          <p15:clr>
            <a:srgbClr val="A4A3A4"/>
          </p15:clr>
        </p15:guide>
        <p15:guide id="9" orient="horz" pos="11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35"/>
        <p:guide pos="4740"/>
        <p:guide pos="3208" orient="horz"/>
        <p:guide pos="476"/>
        <p:guide pos="2028" orient="horz"/>
        <p:guide pos="3003" orient="horz"/>
        <p:guide pos="5307"/>
        <p:guide pos="118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CenturyGothic-bold.fntdata"/><Relationship Id="rId30" Type="http://schemas.openxmlformats.org/officeDocument/2006/relationships/slide" Target="slides/slide25.xml"/><Relationship Id="rId74" Type="http://schemas.openxmlformats.org/officeDocument/2006/relationships/font" Target="fonts/CenturyGothic-regular.fntdata"/><Relationship Id="rId33" Type="http://schemas.openxmlformats.org/officeDocument/2006/relationships/slide" Target="slides/slide28.xml"/><Relationship Id="rId77" Type="http://schemas.openxmlformats.org/officeDocument/2006/relationships/font" Target="fonts/CenturyGothic-boldItalic.fntdata"/><Relationship Id="rId32" Type="http://schemas.openxmlformats.org/officeDocument/2006/relationships/slide" Target="slides/slide27.xml"/><Relationship Id="rId76" Type="http://schemas.openxmlformats.org/officeDocument/2006/relationships/font" Target="fonts/CenturyGothic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1" name="Google Shape;108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0" name="Google Shape;11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9" name="Google Shape;114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6" name="Google Shape;117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6" name="Google Shape;11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5" name="Google Shape;133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0" name="Google Shape;135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7" name="Google Shape;136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7" name="Google Shape;137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8" name="Google Shape;139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3" name="Google Shape;141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2" name="Google Shape;142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3" name="Google Shape;143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9" name="Google Shape;144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7" name="Google Shape;146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0" name="Google Shape;148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6" name="Google Shape;148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3" name="Google Shape;1493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0" name="Google Shape;150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7" name="Google Shape;150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4" name="Google Shape;1514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46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51.png"/><Relationship Id="rId7" Type="http://schemas.openxmlformats.org/officeDocument/2006/relationships/image" Target="../media/image59.png"/><Relationship Id="rId8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15.png"/><Relationship Id="rId6" Type="http://schemas.openxmlformats.org/officeDocument/2006/relationships/image" Target="../media/image68.png"/><Relationship Id="rId7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9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hyperlink" Target="https://git-scm.com/" TargetMode="External"/><Relationship Id="rId5" Type="http://schemas.openxmlformats.org/officeDocument/2006/relationships/image" Target="../media/image63.png"/><Relationship Id="rId6" Type="http://schemas.openxmlformats.org/officeDocument/2006/relationships/image" Target="../media/image7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hyperlink" Target="https://github.com/elidianaandrade" TargetMode="External"/><Relationship Id="rId13" Type="http://schemas.openxmlformats.org/officeDocument/2006/relationships/hyperlink" Target="https://web.dio.me/users/elidianaandrade" TargetMode="External"/><Relationship Id="rId12" Type="http://schemas.openxmlformats.org/officeDocument/2006/relationships/hyperlink" Target="https://github.com/elidianaandrad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22.png"/><Relationship Id="rId9" Type="http://schemas.openxmlformats.org/officeDocument/2006/relationships/image" Target="../media/image10.png"/><Relationship Id="rId15" Type="http://schemas.openxmlformats.org/officeDocument/2006/relationships/hyperlink" Target="https://www.youtube.com/@casalfullstack" TargetMode="External"/><Relationship Id="rId14" Type="http://schemas.openxmlformats.org/officeDocument/2006/relationships/hyperlink" Target="https://www.youtube.com/@casalfullstack" TargetMode="External"/><Relationship Id="rId17" Type="http://schemas.openxmlformats.org/officeDocument/2006/relationships/hyperlink" Target="https://web.dio.me/users/elidianaandrade" TargetMode="External"/><Relationship Id="rId16" Type="http://schemas.openxmlformats.org/officeDocument/2006/relationships/image" Target="../media/image86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18" Type="http://schemas.openxmlformats.org/officeDocument/2006/relationships/image" Target="../media/image18.png"/><Relationship Id="rId7" Type="http://schemas.openxmlformats.org/officeDocument/2006/relationships/hyperlink" Target="https://www.linkedin.com/in/elidianaandrade/" TargetMode="External"/><Relationship Id="rId8" Type="http://schemas.openxmlformats.org/officeDocument/2006/relationships/hyperlink" Target="https://www.linkedin.com/in/elidianaandrade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71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7.png"/><Relationship Id="rId13" Type="http://schemas.openxmlformats.org/officeDocument/2006/relationships/image" Target="../media/image13.png"/><Relationship Id="rId12" Type="http://schemas.openxmlformats.org/officeDocument/2006/relationships/hyperlink" Target="https://www.instagram.com/elicosmak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instagram.com/p/CaZ0AQRrBVM/" TargetMode="External"/><Relationship Id="rId4" Type="http://schemas.openxmlformats.org/officeDocument/2006/relationships/image" Target="../media/image48.gif"/><Relationship Id="rId9" Type="http://schemas.openxmlformats.org/officeDocument/2006/relationships/image" Target="../media/image6.png"/><Relationship Id="rId15" Type="http://schemas.openxmlformats.org/officeDocument/2006/relationships/image" Target="../media/image4.png"/><Relationship Id="rId14" Type="http://schemas.openxmlformats.org/officeDocument/2006/relationships/hyperlink" Target="https://www.instagram.com/elicosmaker/" TargetMode="External"/><Relationship Id="rId17" Type="http://schemas.openxmlformats.org/officeDocument/2006/relationships/image" Target="../media/image41.png"/><Relationship Id="rId16" Type="http://schemas.openxmlformats.org/officeDocument/2006/relationships/image" Target="../media/image45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18" Type="http://schemas.openxmlformats.org/officeDocument/2006/relationships/image" Target="../media/image44.jpg"/><Relationship Id="rId7" Type="http://schemas.openxmlformats.org/officeDocument/2006/relationships/image" Target="../media/image20.jpg"/><Relationship Id="rId8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8.png"/><Relationship Id="rId4" Type="http://schemas.openxmlformats.org/officeDocument/2006/relationships/image" Target="../media/image55.png"/><Relationship Id="rId5" Type="http://schemas.openxmlformats.org/officeDocument/2006/relationships/image" Target="../media/image87.png"/><Relationship Id="rId6" Type="http://schemas.openxmlformats.org/officeDocument/2006/relationships/image" Target="../media/image81.png"/><Relationship Id="rId7" Type="http://schemas.openxmlformats.org/officeDocument/2006/relationships/image" Target="../media/image85.png"/><Relationship Id="rId8" Type="http://schemas.openxmlformats.org/officeDocument/2006/relationships/image" Target="../media/image8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87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62.png"/><Relationship Id="rId8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hyperlink" Target="https://github.com/" TargetMode="External"/><Relationship Id="rId5" Type="http://schemas.openxmlformats.org/officeDocument/2006/relationships/image" Target="../media/image63.png"/><Relationship Id="rId6" Type="http://schemas.openxmlformats.org/officeDocument/2006/relationships/image" Target="../media/image70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hyperlink" Target="https://git-scm.com/downloads" TargetMode="External"/><Relationship Id="rId5" Type="http://schemas.openxmlformats.org/officeDocument/2006/relationships/image" Target="../media/image63.png"/><Relationship Id="rId6" Type="http://schemas.openxmlformats.org/officeDocument/2006/relationships/image" Target="../media/image70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-scm.com/download/win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hyperlink" Target="https://git-scm.com/download/win" TargetMode="External"/><Relationship Id="rId5" Type="http://schemas.openxmlformats.org/officeDocument/2006/relationships/image" Target="../media/image63.png"/><Relationship Id="rId6" Type="http://schemas.openxmlformats.org/officeDocument/2006/relationships/image" Target="../media/image7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-scm.com/download/linux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hyperlink" Target="https://git-scm.com/download/linux" TargetMode="External"/><Relationship Id="rId5" Type="http://schemas.openxmlformats.org/officeDocument/2006/relationships/image" Target="../media/image63.png"/><Relationship Id="rId6" Type="http://schemas.openxmlformats.org/officeDocument/2006/relationships/image" Target="../media/image70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brew.sh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-scm.com/book/pt-br/v2/Git-Tools-Credential-Storage" TargetMode="External"/><Relationship Id="rId4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42.png"/><Relationship Id="rId5" Type="http://schemas.openxmlformats.org/officeDocument/2006/relationships/image" Target="../media/image15.png"/><Relationship Id="rId6" Type="http://schemas.openxmlformats.org/officeDocument/2006/relationships/image" Target="../media/image31.png"/><Relationship Id="rId7" Type="http://schemas.openxmlformats.org/officeDocument/2006/relationships/image" Target="../media/image23.png"/><Relationship Id="rId8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Relationship Id="rId4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github.com/elidianaandrade/dio-curso-git-github" TargetMode="External"/><Relationship Id="rId4" Type="http://schemas.openxmlformats.org/officeDocument/2006/relationships/hyperlink" Target="https://git-scm.com/doc" TargetMode="External"/><Relationship Id="rId5" Type="http://schemas.openxmlformats.org/officeDocument/2006/relationships/hyperlink" Target="https://docs.github.com/" TargetMode="External"/><Relationship Id="rId6" Type="http://schemas.openxmlformats.org/officeDocument/2006/relationships/hyperlink" Target="https://git-scm.com/" TargetMode="External"/><Relationship Id="rId7" Type="http://schemas.openxmlformats.org/officeDocument/2006/relationships/hyperlink" Target="https://docs.github.com/" TargetMode="External"/><Relationship Id="rId8" Type="http://schemas.openxmlformats.org/officeDocument/2006/relationships/hyperlink" Target="https://github.blog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ithub.blog/2020-12-15-token-authentication-requirements-for-git-operations/" TargetMode="External"/><Relationship Id="rId4" Type="http://schemas.openxmlformats.org/officeDocument/2006/relationships/hyperlink" Target="https://news.microsoft.com/2018/06/04/microsoft-to-acquire-github-for-7-5-billion/" TargetMode="External"/><Relationship Id="rId5" Type="http://schemas.openxmlformats.org/officeDocument/2006/relationships/hyperlink" Target="https://news.microsoft.com/2018/06/04/microsoft-to-acquire-github-for-7-5-billion/" TargetMode="External"/><Relationship Id="rId6" Type="http://schemas.openxmlformats.org/officeDocument/2006/relationships/hyperlink" Target="https://github.blog/2023-03-09-raising-the-bar-for-software-security-github-2fa-begins-march-13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youtu.be/4XpnKHJAok8" TargetMode="External"/><Relationship Id="rId4" Type="http://schemas.openxmlformats.org/officeDocument/2006/relationships/hyperlink" Target="https://git-scm.com/book/en/v2" TargetMode="External"/><Relationship Id="rId5" Type="http://schemas.openxmlformats.org/officeDocument/2006/relationships/hyperlink" Target="https://docs.github.com/pt/get-started/writing-on-github" TargetMode="External"/><Relationship Id="rId6" Type="http://schemas.openxmlformats.org/officeDocument/2006/relationships/hyperlink" Target="https://github.com/conventional-commits/conventionalcommits.org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community.chocolatey.org/packages/git" TargetMode="External"/><Relationship Id="rId4" Type="http://schemas.openxmlformats.org/officeDocument/2006/relationships/hyperlink" Target="https://desktop.github.com/" TargetMode="External"/><Relationship Id="rId5" Type="http://schemas.openxmlformats.org/officeDocument/2006/relationships/hyperlink" Target="https://gitfluence.com/" TargetMode="External"/><Relationship Id="rId6" Type="http://schemas.openxmlformats.org/officeDocument/2006/relationships/hyperlink" Target="https://myoctocat.com/" TargetMode="External"/><Relationship Id="rId7" Type="http://schemas.openxmlformats.org/officeDocument/2006/relationships/hyperlink" Target="https://docs.github.com/en/pages/getting-started-with-github-pages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discord.com/invite/gFKWUdTkaj" TargetMode="External"/><Relationship Id="rId4" Type="http://schemas.openxmlformats.org/officeDocument/2006/relationships/image" Target="../media/image80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b="0" i="0" sz="16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Front-end</a:t>
            </a:r>
            <a:endParaRPr b="0" i="0" sz="16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@elidianaandrade</a:t>
            </a:r>
            <a:endParaRPr b="1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Git e GitHub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454" y="2535238"/>
            <a:ext cx="3182388" cy="22008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23"/>
          <p:cNvGrpSpPr/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239" name="Google Shape;239;p23"/>
            <p:cNvGrpSpPr/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descr="Caixa estrutura de tópicos" id="240" name="Google Shape;240;p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" name="Google Shape;241;p23"/>
              <p:cNvSpPr txBox="1"/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pt-BR" sz="10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zapzap-ARRUMEI.zip</a:t>
                </a:r>
                <a:endParaRPr b="1" i="0" sz="1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Carregar estrutura de tópicos" id="242" name="Google Shape;242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23"/>
          <p:cNvSpPr/>
          <p:nvPr/>
        </p:nvSpPr>
        <p:spPr>
          <a:xfrm>
            <a:off x="1990606" y="3786148"/>
            <a:ext cx="720000" cy="43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1990606" y="3786147"/>
            <a:ext cx="720000" cy="4571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249" name="Google Shape;249;p23"/>
            <p:cNvSpPr txBox="1"/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zapzap-v17.zip</a:t>
              </a:r>
              <a:endPara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0" name="Google Shape;250;p23"/>
            <p:cNvGrpSpPr/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51" name="Google Shape;251;p23"/>
              <p:cNvGrpSpPr/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52" name="Google Shape;252;p23"/>
                <p:cNvGrpSpPr/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descr="Caixa estrutura de tópicos" id="253" name="Google Shape;253;p23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254" name="Google Shape;254;p23"/>
                  <p:cNvSpPr txBox="1"/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b="1" i="0" lang="pt-BR" sz="10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zapzap-ARRUMEI.zip</a:t>
                    </a:r>
                    <a:endParaRPr b="1" i="0" sz="10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55" name="Google Shape;255;p23"/>
                <p:cNvSpPr/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6" name="Google Shape;256;p23"/>
              <p:cNvGrpSpPr/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descr="Caixa estrutura de tópicos" id="257" name="Google Shape;257;p2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8" name="Google Shape;258;p23"/>
                <p:cNvSpPr txBox="1"/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b="1" i="0" lang="pt-BR" sz="10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zapzap-ARRUMAAI.zip</a:t>
                  </a:r>
                  <a:endParaRPr b="1" i="0" sz="1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descr="Caixa estrutura de tópicos" id="259" name="Google Shape;259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23"/>
            <p:cNvSpPr txBox="1"/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1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3"/>
            <p:cNvSpPr/>
            <p:nvPr/>
          </p:nvSpPr>
          <p:spPr>
            <a:xfrm rot="5400000">
              <a:off x="3047412" y="3158753"/>
              <a:ext cx="108000" cy="27718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5964" y="2534172"/>
            <a:ext cx="3182388" cy="220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  <a:endParaRPr/>
          </a:p>
        </p:txBody>
      </p:sp>
      <p:sp>
        <p:nvSpPr>
          <p:cNvPr id="275" name="Google Shape;27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276" name="Google Shape;276;p25"/>
          <p:cNvSpPr txBox="1"/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  <a:endParaRPr/>
          </a:p>
        </p:txBody>
      </p:sp>
      <p:sp>
        <p:nvSpPr>
          <p:cNvPr id="277" name="Google Shape;277;p25"/>
          <p:cNvSpPr txBox="1"/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  <a:endParaRPr/>
          </a:p>
        </p:txBody>
      </p:sp>
      <p:sp>
        <p:nvSpPr>
          <p:cNvPr id="278" name="Google Shape;278;p25"/>
          <p:cNvSpPr txBox="1"/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  <a:endParaRPr/>
          </a:p>
        </p:txBody>
      </p:sp>
      <p:grpSp>
        <p:nvGrpSpPr>
          <p:cNvPr id="280" name="Google Shape;280;p25"/>
          <p:cNvGrpSpPr/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281" name="Google Shape;281;p25"/>
            <p:cNvGrpSpPr/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282" name="Google Shape;282;p25"/>
              <p:cNvSpPr/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rotWithShape="0" algn="bl" dir="3180000" dist="28575">
                  <a:srgbClr val="666666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25"/>
              <p:cNvSpPr/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Área de Transferência com preenchimento sólido" id="284" name="Google Shape;284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84927" y="3273246"/>
              <a:ext cx="449651" cy="4496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25"/>
          <p:cNvGrpSpPr/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86" name="Google Shape;286;p25"/>
            <p:cNvSpPr/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sta de Verificação com preenchimento sólido" id="287" name="Google Shape;28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503" y="4042237"/>
              <a:ext cx="450000" cy="45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25"/>
          <p:cNvGrpSpPr/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289" name="Google Shape;289;p25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Repetir estrutura de tópicos" id="290" name="Google Shape;290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7466" y="2491221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ta: curva ligeira com preenchimento sólido" id="295" name="Google Shape;29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0000">
            <a:off x="4568729" y="4134653"/>
            <a:ext cx="647959" cy="48738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 txBox="1"/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2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b="0" i="0" sz="22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01" name="Google Shape;301;p26"/>
          <p:cNvGrpSpPr/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302" name="Google Shape;302;p26"/>
            <p:cNvGrpSpPr/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303" name="Google Shape;303;p26"/>
              <p:cNvSpPr/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rotWithShape="0" algn="bl" dir="3180000" dist="28575">
                  <a:srgbClr val="666666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6"/>
              <p:cNvSpPr/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Laptop com preenchimento sólido" id="305" name="Google Shape;305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9296" y="4066769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6" name="Google Shape;306;p26"/>
            <p:cNvGrpSpPr/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descr="Compartilhar com preenchimento sólido" id="307" name="Google Shape;307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Google Shape;308;p26"/>
              <p:cNvSpPr/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 cap="flat" cmpd="sng" w="25400">
                <a:solidFill>
                  <a:srgbClr val="EA4E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09" name="Google Shape;309;p26"/>
            <p:cNvCxnSpPr/>
            <p:nvPr/>
          </p:nvCxnSpPr>
          <p:spPr>
            <a:xfrm>
              <a:off x="990995" y="4352569"/>
              <a:ext cx="39600" cy="0"/>
            </a:xfrm>
            <a:prstGeom prst="straightConnector1">
              <a:avLst/>
            </a:prstGeom>
            <a:noFill/>
            <a:ln cap="flat" cmpd="sng" w="9525">
              <a:solidFill>
                <a:srgbClr val="EA4E6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10" name="Google Shape;310;p26"/>
          <p:cNvGrpSpPr/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311" name="Google Shape;311;p26"/>
            <p:cNvGrpSpPr/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312" name="Google Shape;312;p26"/>
              <p:cNvSpPr/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rotWithShape="0" algn="bl" dir="3180000" dist="28575">
                  <a:srgbClr val="666666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6"/>
              <p:cNvSpPr/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Laptop com preenchimento sólido" id="314" name="Google Shape;314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9298" y="3348627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5" name="Google Shape;315;p26"/>
            <p:cNvGrpSpPr/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descr="Compartilhar com preenchimento sólido" id="316" name="Google Shape;316;p2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7" name="Google Shape;317;p26"/>
              <p:cNvSpPr/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 cap="flat" cmpd="sng" w="25400">
                <a:solidFill>
                  <a:srgbClr val="EA4E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8" name="Google Shape;318;p26"/>
          <p:cNvSpPr txBox="1"/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  <a:endParaRPr/>
          </a:p>
        </p:txBody>
      </p:sp>
      <p:grpSp>
        <p:nvGrpSpPr>
          <p:cNvPr id="319" name="Google Shape;319;p26"/>
          <p:cNvGrpSpPr/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descr="Apache Subversion - Wikipedia" id="320" name="Google Shape;320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527656" y="3272054"/>
              <a:ext cx="500401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11248" y="3277577"/>
              <a:ext cx="787692" cy="43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26"/>
          <p:cNvGrpSpPr/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323" name="Google Shape;323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567772" y="4052196"/>
              <a:ext cx="420167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 - Logo Downloads" id="324" name="Google Shape;324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561616" y="4171249"/>
              <a:ext cx="775895" cy="32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eta: curva ligeira com preenchimento sólido" id="325" name="Google Shape;3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900000">
            <a:off x="4555858" y="3331409"/>
            <a:ext cx="647959" cy="48738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6"/>
          <p:cNvSpPr txBox="1"/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  <a:endParaRPr/>
          </a:p>
        </p:txBody>
      </p:sp>
      <p:sp>
        <p:nvSpPr>
          <p:cNvPr id="327" name="Google Shape;327;p26"/>
          <p:cNvSpPr txBox="1"/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2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  <a:endParaRPr/>
          </a:p>
        </p:txBody>
      </p:sp>
      <p:grpSp>
        <p:nvGrpSpPr>
          <p:cNvPr id="333" name="Google Shape;333;p27"/>
          <p:cNvGrpSpPr/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334" name="Google Shape;334;p27"/>
            <p:cNvSpPr/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5" name="Google Shape;335;p27"/>
            <p:cNvGrpSpPr/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descr="Computador com preenchimento sólido" id="336" name="Google Shape;336;p27"/>
              <p:cNvPicPr preferRelativeResize="0"/>
              <p:nvPr/>
            </p:nvPicPr>
            <p:blipFill rotWithShape="1">
              <a:blip r:embed="rId3">
                <a:alphaModFix/>
              </a:blip>
              <a:srcRect b="18692" l="64853" r="0" t="18269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7" name="Google Shape;337;p27"/>
              <p:cNvSpPr txBox="1"/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762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600" u="none" cap="none" strike="noStrike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 Central</a:t>
                </a:r>
                <a:endParaRPr b="1" i="0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340" name="Google Shape;340;p27"/>
            <p:cNvSpPr/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ogramador com preenchimento sólido" id="341" name="Google Shape;341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27"/>
            <p:cNvSpPr/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Arquivo</a:t>
              </a:r>
              <a:endParaRPr/>
            </a:p>
          </p:txBody>
        </p:sp>
      </p:grpSp>
      <p:grpSp>
        <p:nvGrpSpPr>
          <p:cNvPr id="343" name="Google Shape;343;p27"/>
          <p:cNvGrpSpPr/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344" name="Google Shape;344;p27"/>
            <p:cNvSpPr/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ogramadora com preenchimento sólido" id="345" name="Google Shape;345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6" name="Google Shape;346;p27"/>
            <p:cNvSpPr/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Arquivo</a:t>
              </a:r>
              <a:endParaRPr/>
            </a:p>
          </p:txBody>
        </p:sp>
      </p:grpSp>
      <p:cxnSp>
        <p:nvCxnSpPr>
          <p:cNvPr id="347" name="Google Shape;347;p27"/>
          <p:cNvCxnSpPr>
            <a:stCxn id="348" idx="3"/>
            <a:endCxn id="342" idx="1"/>
          </p:cNvCxnSpPr>
          <p:nvPr/>
        </p:nvCxnSpPr>
        <p:spPr>
          <a:xfrm>
            <a:off x="5285891" y="3569313"/>
            <a:ext cx="715200" cy="48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9" name="Google Shape;349;p27"/>
          <p:cNvCxnSpPr>
            <a:stCxn id="348" idx="1"/>
            <a:endCxn id="346" idx="3"/>
          </p:cNvCxnSpPr>
          <p:nvPr/>
        </p:nvCxnSpPr>
        <p:spPr>
          <a:xfrm flipH="1">
            <a:off x="3135191" y="3569313"/>
            <a:ext cx="638700" cy="48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50" name="Google Shape;350;p27"/>
          <p:cNvGrpSpPr/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348" name="Google Shape;348;p27"/>
            <p:cNvSpPr/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1" name="Google Shape;351;p27"/>
            <p:cNvCxnSpPr>
              <a:stCxn id="352" idx="2"/>
              <a:endCxn id="353" idx="0"/>
            </p:cNvCxnSpPr>
            <p:nvPr/>
          </p:nvCxnSpPr>
          <p:spPr>
            <a:xfrm rot="10800000">
              <a:off x="3361657" y="3188777"/>
              <a:ext cx="0" cy="11961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54" name="Google Shape;354;p27"/>
            <p:cNvGrpSpPr/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353" name="Google Shape;353;p27"/>
              <p:cNvSpPr/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Versão 3</a:t>
                </a:r>
                <a:endParaRPr/>
              </a:p>
            </p:txBody>
          </p:sp>
          <p:sp>
            <p:nvSpPr>
              <p:cNvPr id="355" name="Google Shape;355;p27"/>
              <p:cNvSpPr/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Versão 2</a:t>
                </a:r>
                <a:endParaRPr/>
              </a:p>
            </p:txBody>
          </p:sp>
          <p:sp>
            <p:nvSpPr>
              <p:cNvPr id="352" name="Google Shape;352;p27"/>
              <p:cNvSpPr/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Versão 1</a:t>
                </a:r>
                <a:endParaRPr/>
              </a:p>
            </p:txBody>
          </p:sp>
        </p:grpSp>
        <p:sp>
          <p:nvSpPr>
            <p:cNvPr id="356" name="Google Shape;356;p27"/>
            <p:cNvSpPr txBox="1"/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  <a:endParaRPr/>
          </a:p>
        </p:txBody>
      </p: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363" name="Google Shape;363;p28"/>
          <p:cNvGrpSpPr/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364" name="Google Shape;364;p28"/>
            <p:cNvSpPr/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ogramadora com preenchimento sólido" id="365" name="Google Shape;365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" name="Google Shape;366;p28"/>
            <p:cNvSpPr/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Arquivo</a:t>
              </a:r>
              <a:endParaRPr/>
            </a:p>
          </p:txBody>
        </p:sp>
      </p:grpSp>
      <p:grpSp>
        <p:nvGrpSpPr>
          <p:cNvPr id="367" name="Google Shape;367;p28"/>
          <p:cNvGrpSpPr/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368" name="Google Shape;368;p28"/>
            <p:cNvSpPr/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9" name="Google Shape;369;p28"/>
            <p:cNvGrpSpPr/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descr="Computador com preenchimento sólido" id="370" name="Google Shape;370;p28"/>
              <p:cNvPicPr preferRelativeResize="0"/>
              <p:nvPr/>
            </p:nvPicPr>
            <p:blipFill rotWithShape="1">
              <a:blip r:embed="rId4">
                <a:alphaModFix/>
              </a:blip>
              <a:srcRect b="18692" l="64853" r="0" t="18269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1" name="Google Shape;371;p28"/>
              <p:cNvSpPr txBox="1"/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7620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600" u="none" cap="none" strike="noStrike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b="1" i="0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28"/>
            <p:cNvGrpSpPr/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373" name="Google Shape;373;p28"/>
              <p:cNvSpPr/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4" name="Google Shape;374;p28"/>
              <p:cNvCxnSpPr>
                <a:stCxn id="375" idx="2"/>
                <a:endCxn id="376" idx="0"/>
              </p:cNvCxnSpPr>
              <p:nvPr/>
            </p:nvCxnSpPr>
            <p:spPr>
              <a:xfrm rot="10800000">
                <a:off x="3361657" y="3188777"/>
                <a:ext cx="0" cy="1196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77" name="Google Shape;377;p28"/>
              <p:cNvGrpSpPr/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376" name="Google Shape;376;p28"/>
                <p:cNvSpPr/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Versão 3</a:t>
                  </a:r>
                  <a:endParaRPr/>
                </a:p>
              </p:txBody>
            </p:sp>
            <p:sp>
              <p:nvSpPr>
                <p:cNvPr id="378" name="Google Shape;378;p28"/>
                <p:cNvSpPr/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Versão 2</a:t>
                  </a:r>
                  <a:endParaRPr/>
                </a:p>
              </p:txBody>
            </p:sp>
            <p:sp>
              <p:nvSpPr>
                <p:cNvPr id="375" name="Google Shape;375;p28"/>
                <p:cNvSpPr/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Versão 1</a:t>
                  </a:r>
                  <a:endParaRPr/>
                </a:p>
              </p:txBody>
            </p:sp>
          </p:grpSp>
          <p:sp>
            <p:nvSpPr>
              <p:cNvPr id="379" name="Google Shape;379;p28"/>
              <p:cNvSpPr txBox="1"/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</p:grpSp>
      </p:grpSp>
      <p:grpSp>
        <p:nvGrpSpPr>
          <p:cNvPr id="380" name="Google Shape;380;p28"/>
          <p:cNvGrpSpPr/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381" name="Google Shape;381;p28"/>
            <p:cNvGrpSpPr/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382" name="Google Shape;382;p28"/>
              <p:cNvSpPr/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3" name="Google Shape;383;p28"/>
              <p:cNvCxnSpPr>
                <a:stCxn id="384" idx="2"/>
                <a:endCxn id="385" idx="0"/>
              </p:cNvCxnSpPr>
              <p:nvPr/>
            </p:nvCxnSpPr>
            <p:spPr>
              <a:xfrm rot="10800000">
                <a:off x="3361657" y="3218921"/>
                <a:ext cx="0" cy="11961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386" name="Google Shape;386;p28"/>
              <p:cNvGrpSpPr/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385" name="Google Shape;385;p28"/>
                <p:cNvSpPr/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Versão 3</a:t>
                  </a:r>
                  <a:endParaRPr/>
                </a:p>
              </p:txBody>
            </p:sp>
            <p:sp>
              <p:nvSpPr>
                <p:cNvPr id="387" name="Google Shape;387;p28"/>
                <p:cNvSpPr/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Versão 2</a:t>
                  </a:r>
                  <a:endParaRPr/>
                </a:p>
              </p:txBody>
            </p:sp>
            <p:sp>
              <p:nvSpPr>
                <p:cNvPr id="384" name="Google Shape;384;p28"/>
                <p:cNvSpPr/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Versão 1</a:t>
                  </a:r>
                  <a:endParaRPr/>
                </a:p>
              </p:txBody>
            </p:sp>
          </p:grpSp>
          <p:sp>
            <p:nvSpPr>
              <p:cNvPr id="388" name="Google Shape;388;p28"/>
              <p:cNvSpPr txBox="1"/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</p:grpSp>
        <p:cxnSp>
          <p:nvCxnSpPr>
            <p:cNvPr id="389" name="Google Shape;389;p28"/>
            <p:cNvCxnSpPr/>
            <p:nvPr/>
          </p:nvCxnSpPr>
          <p:spPr>
            <a:xfrm flipH="1" rot="10800000">
              <a:off x="1628487" y="2886667"/>
              <a:ext cx="2908" cy="191448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90" name="Google Shape;390;p28"/>
          <p:cNvGrpSpPr/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91" name="Google Shape;391;p28"/>
            <p:cNvSpPr/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ogramador com preenchimento sólido" id="392" name="Google Shape;392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28"/>
            <p:cNvSpPr/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Arquivo</a:t>
              </a:r>
              <a:endParaRPr/>
            </a:p>
          </p:txBody>
        </p:sp>
        <p:grpSp>
          <p:nvGrpSpPr>
            <p:cNvPr id="394" name="Google Shape;394;p28"/>
            <p:cNvGrpSpPr/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395" name="Google Shape;395;p28"/>
              <p:cNvGrpSpPr/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396" name="Google Shape;396;p28"/>
                <p:cNvSpPr/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905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397" name="Google Shape;397;p28"/>
                <p:cNvCxnSpPr>
                  <a:stCxn id="398" idx="2"/>
                  <a:endCxn id="399" idx="0"/>
                </p:cNvCxnSpPr>
                <p:nvPr/>
              </p:nvCxnSpPr>
              <p:spPr>
                <a:xfrm rot="10800000">
                  <a:off x="3361657" y="3218921"/>
                  <a:ext cx="0" cy="11961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7F7F7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400" name="Google Shape;400;p28"/>
                <p:cNvGrpSpPr/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399" name="Google Shape;399;p28"/>
                  <p:cNvSpPr/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i="0" lang="pt-BR" sz="1400" u="none" cap="none" strike="noStrike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Versão 3</a:t>
                    </a:r>
                    <a:endParaRPr/>
                  </a:p>
                </p:txBody>
              </p:sp>
              <p:sp>
                <p:nvSpPr>
                  <p:cNvPr id="401" name="Google Shape;401;p28"/>
                  <p:cNvSpPr/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i="0" lang="pt-BR" sz="1400" u="none" cap="none" strike="noStrike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Versão 2</a:t>
                    </a:r>
                    <a:endParaRPr/>
                  </a:p>
                </p:txBody>
              </p:sp>
              <p:sp>
                <p:nvSpPr>
                  <p:cNvPr id="398" name="Google Shape;398;p28"/>
                  <p:cNvSpPr/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i="0" lang="pt-BR" sz="1400" u="none" cap="none" strike="noStrike">
                        <a:solidFill>
                          <a:srgbClr val="040A24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Versão 1</a:t>
                    </a:r>
                    <a:endParaRPr/>
                  </a:p>
                </p:txBody>
              </p:sp>
            </p:grpSp>
            <p:sp>
              <p:nvSpPr>
                <p:cNvPr id="402" name="Google Shape;402;p28"/>
                <p:cNvSpPr txBox="1"/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Banco de Versões</a:t>
                  </a:r>
                  <a:endParaRPr/>
                </a:p>
              </p:txBody>
            </p:sp>
          </p:grpSp>
          <p:cxnSp>
            <p:nvCxnSpPr>
              <p:cNvPr id="403" name="Google Shape;403;p28"/>
              <p:cNvCxnSpPr/>
              <p:nvPr/>
            </p:nvCxnSpPr>
            <p:spPr>
              <a:xfrm flipH="1" rot="10800000">
                <a:off x="6554964" y="2885609"/>
                <a:ext cx="2908" cy="191448"/>
              </a:xfrm>
              <a:prstGeom prst="straightConnector1">
                <a:avLst/>
              </a:prstGeom>
              <a:noFill/>
              <a:ln cap="flat" cmpd="sng" w="38100">
                <a:solidFill>
                  <a:srgbClr val="7F7F7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cxnSp>
        <p:nvCxnSpPr>
          <p:cNvPr id="404" name="Google Shape;404;p28"/>
          <p:cNvCxnSpPr/>
          <p:nvPr/>
        </p:nvCxnSpPr>
        <p:spPr>
          <a:xfrm rot="10800000">
            <a:off x="2971313" y="2688304"/>
            <a:ext cx="660697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05" name="Google Shape;405;p28"/>
          <p:cNvCxnSpPr/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06" name="Google Shape;406;p28"/>
          <p:cNvCxnSpPr/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9"/>
          <p:cNvGrpSpPr/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412" name="Google Shape;412;p29"/>
            <p:cNvGrpSpPr/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413" name="Google Shape;413;p29"/>
              <p:cNvSpPr/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rotWithShape="0" algn="bl" dir="3180000" dist="28575">
                  <a:srgbClr val="666666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Fluxograma circular com preenchimento sólido" id="415" name="Google Shape;415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0554" y="3318991"/>
              <a:ext cx="533169" cy="533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29"/>
          <p:cNvSpPr txBox="1"/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  <a:endParaRPr/>
          </a:p>
        </p:txBody>
      </p:sp>
      <p:grpSp>
        <p:nvGrpSpPr>
          <p:cNvPr id="417" name="Google Shape;417;p29"/>
          <p:cNvGrpSpPr/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418" name="Google Shape;418;p29"/>
            <p:cNvGrpSpPr/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419" name="Google Shape;419;p29"/>
              <p:cNvSpPr/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rotWithShape="0" algn="bl" dir="3180000" dist="28575">
                  <a:srgbClr val="666666">
                    <a:alpha val="49803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9"/>
            <p:cNvGrpSpPr/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descr="Pasta estrutura de tópicos" id="422" name="Google Shape;422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asta estrutura de tópicos" id="423" name="Google Shape;423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4" name="Google Shape;424;p29"/>
              <p:cNvSpPr/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5" name="Google Shape;425;p29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  <a:endParaRPr/>
          </a:p>
        </p:txBody>
      </p:sp>
      <p:sp>
        <p:nvSpPr>
          <p:cNvPr id="426" name="Google Shape;42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427" name="Google Shape;427;p29"/>
          <p:cNvSpPr txBox="1"/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  <a:endParaRPr/>
          </a:p>
        </p:txBody>
      </p:sp>
      <p:sp>
        <p:nvSpPr>
          <p:cNvPr id="428" name="Google Shape;428;p29"/>
          <p:cNvSpPr txBox="1"/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  <a:endParaRPr/>
          </a:p>
        </p:txBody>
      </p:sp>
      <p:grpSp>
        <p:nvGrpSpPr>
          <p:cNvPr id="429" name="Google Shape;429;p29"/>
          <p:cNvGrpSpPr/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descr="Laptop com preenchimento sólido" id="430" name="Google Shape;430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 com preenchimento sólido" id="431" name="Google Shape;431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32" name="Google Shape;432;p29"/>
            <p:cNvCxnSpPr/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33" name="Google Shape;433;p29"/>
            <p:cNvCxnSpPr/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434" name="Google Shape;434;p29"/>
            <p:cNvCxnSpPr/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pic>
          <p:nvPicPr>
            <p:cNvPr descr="Computador com preenchimento sólido" id="435" name="Google Shape;435;p29"/>
            <p:cNvPicPr preferRelativeResize="0"/>
            <p:nvPr/>
          </p:nvPicPr>
          <p:blipFill rotWithShape="1">
            <a:blip r:embed="rId6">
              <a:alphaModFix/>
            </a:blip>
            <a:srcRect b="0" l="66789" r="0" t="0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29"/>
          <p:cNvSpPr txBox="1"/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 o repositório completo, o que inclui o histórico de versões.</a:t>
            </a:r>
            <a:endParaRPr b="1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29"/>
          <p:cNvGrpSpPr/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438" name="Google Shape;438;p29"/>
            <p:cNvSpPr/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nternet com preenchimento sólido" id="439" name="Google Shape;439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6875" y="4023212"/>
              <a:ext cx="468000" cy="4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30"/>
          <p:cNvGrpSpPr/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45" name="Google Shape;445;p30"/>
            <p:cNvSpPr/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0"/>
            <p:cNvSpPr txBox="1"/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20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b="0" i="0" sz="2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47" name="Google Shape;44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448" name="Google Shape;448;p30"/>
          <p:cNvSpPr txBox="1"/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Git?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Git - Logo Downloads" id="449" name="Google Shape;4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5407" y="1810859"/>
            <a:ext cx="1228321" cy="5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0"/>
          <p:cNvSpPr txBox="1"/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  <a:endParaRPr/>
          </a:p>
        </p:txBody>
      </p:sp>
      <p:sp>
        <p:nvSpPr>
          <p:cNvPr id="451" name="Google Shape;451;p30"/>
          <p:cNvSpPr txBox="1"/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Source (Código Aberto);</a:t>
            </a:r>
            <a:endParaRPr/>
          </a:p>
        </p:txBody>
      </p:sp>
      <p:sp>
        <p:nvSpPr>
          <p:cNvPr id="452" name="Google Shape;452;p30"/>
          <p:cNvSpPr txBox="1"/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  <a:endParaRPr/>
          </a:p>
        </p:txBody>
      </p:sp>
      <p:sp>
        <p:nvSpPr>
          <p:cNvPr id="453" name="Google Shape;453;p30"/>
          <p:cNvSpPr txBox="1"/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(branching) e fusões (merging) eficientes;</a:t>
            </a:r>
            <a:endParaRPr/>
          </a:p>
        </p:txBody>
      </p:sp>
      <p:grpSp>
        <p:nvGrpSpPr>
          <p:cNvPr id="454" name="Google Shape;454;p30"/>
          <p:cNvGrpSpPr/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455" name="Google Shape;455;p30"/>
            <p:cNvSpPr/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rca de seleção com preenchimento sólido" id="456" name="Google Shape;456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8018" y="4076379"/>
              <a:ext cx="396000" cy="39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" name="Google Shape;457;p30"/>
          <p:cNvGrpSpPr/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458" name="Google Shape;458;p30"/>
            <p:cNvSpPr/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usão com preenchimento sólido" id="459" name="Google Shape;459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754018" y="3242691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eta: curva ligeira com preenchimento sólido" id="460" name="Google Shape;46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215026">
            <a:off x="6238694" y="1804323"/>
            <a:ext cx="647959" cy="48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467" name="Google Shape;467;p31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b="1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8" name="Google Shape;468;p31"/>
          <p:cNvSpPr txBox="1"/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2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https://git-scm.com/</a:t>
            </a:r>
            <a:endParaRPr b="1" i="1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ursor com preenchimento sólido" id="469" name="Google Shape;46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0554" y="406049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1"/>
          <p:cNvPicPr preferRelativeResize="0"/>
          <p:nvPr/>
        </p:nvPicPr>
        <p:blipFill rotWithShape="1">
          <a:blip r:embed="rId6">
            <a:alphaModFix/>
          </a:blip>
          <a:srcRect b="4292" l="0" r="0" t="0"/>
          <a:stretch/>
        </p:blipFill>
        <p:spPr>
          <a:xfrm>
            <a:off x="694971" y="1499867"/>
            <a:ext cx="3048000" cy="218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"/>
          <p:cNvSpPr txBox="1"/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2002</a:t>
            </a:r>
            <a:r>
              <a:rPr b="0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477" name="Google Shape;477;p32"/>
          <p:cNvSpPr txBox="1"/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2005 →</a:t>
            </a:r>
            <a:endParaRPr b="0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2"/>
          <p:cNvSpPr txBox="1"/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Após conflitos com a comunidade, o BitKeeper </a:t>
            </a: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rescinde a licença gratuita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O que leva a </a:t>
            </a: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Linus Torvalds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criador do Linux, e sua equipe, a desenvolverem sua própria ferramenta, o </a:t>
            </a: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480" name="Google Shape;480;p32"/>
          <p:cNvSpPr txBox="1"/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projeto do </a:t>
            </a: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núcleo (kernel) do Linux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que é open source, começa a utilizar o </a:t>
            </a: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BitKeeper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um </a:t>
            </a: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DVCS proprietário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2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b="0" i="1" sz="22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67" name="Google Shape;67;p15"/>
          <p:cNvGrpSpPr/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68" name="Google Shape;68;p15"/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" name="Google Shape;69;p15"/>
            <p:cNvPicPr preferRelativeResize="0"/>
            <p:nvPr/>
          </p:nvPicPr>
          <p:blipFill rotWithShape="1">
            <a:blip r:embed="rId3">
              <a:alphaModFix/>
            </a:blip>
            <a:srcRect b="157" l="0" r="0" t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70" name="Google Shape;70;p15"/>
          <p:cNvGrpSpPr/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71" name="Google Shape;71;p15"/>
            <p:cNvSpPr/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Web design com preenchimento sólido" id="72" name="Google Shape;72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1200" y="1911650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5"/>
          <p:cNvSpPr txBox="1"/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b="0" i="0" sz="19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15"/>
          <p:cNvGrpSpPr/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75" name="Google Shape;75;p15"/>
            <p:cNvSpPr/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hapéu de formatura estrutura de tópicos" id="76" name="Google Shape;76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oogle Shape;77;p15"/>
          <p:cNvGrpSpPr/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78" name="Google Shape;78;p15"/>
            <p:cNvSpPr/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ebate de grupo com preenchimento sólido" id="79" name="Google Shape;79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" name="Google Shape;80;p15"/>
          <p:cNvGrpSpPr/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81" name="Google Shape;81;p15"/>
            <p:cNvSpPr txBox="1"/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2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Front-end</a:t>
              </a:r>
              <a:endParaRPr b="0" i="1" sz="19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" name="Google Shape;82;p15"/>
            <p:cNvGrpSpPr/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83" name="Google Shape;83;p15"/>
              <p:cNvGrpSpPr/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84" name="Google Shape;84;p15">
                  <a:hlinkClick r:id="rId7"/>
                </p:cNvPr>
                <p:cNvSpPr txBox="1"/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7620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pt-BR" sz="2200" u="none" cap="none" strike="noStrike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/elidianaandrade</a:t>
                  </a:r>
                  <a:endParaRPr b="0" i="0" sz="2200" u="none" cap="none" strike="noStrike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Logotipo&#10;&#10;Descrição gerada automaticamente" id="85" name="Google Shape;85;p15">
                  <a:hlinkClick r:id="rId8"/>
                </p:cNvPr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6" name="Google Shape;86;p15"/>
              <p:cNvGrpSpPr/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descr="Ícone&#10;&#10;Descrição gerada automaticamente" id="87" name="Google Shape;87;p15">
                  <a:hlinkClick r:id="rId10"/>
                </p:cNvPr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8" name="Google Shape;88;p15">
                  <a:hlinkClick r:id="rId12"/>
                </p:cNvPr>
                <p:cNvSpPr txBox="1"/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7620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pt-BR" sz="2200" u="none" cap="none" strike="noStrike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b="0" i="0" sz="2200" u="none" cap="none" strike="noStrike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89" name="Google Shape;89;p15"/>
          <p:cNvSpPr txBox="1"/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Desenv. de Software</a:t>
            </a:r>
            <a:endParaRPr b="0" i="1" sz="19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15"/>
          <p:cNvGrpSpPr/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91" name="Google Shape;91;p15">
              <a:hlinkClick r:id="rId13"/>
            </p:cNvPr>
            <p:cNvSpPr txBox="1"/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22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users/elidianaandrade</a:t>
              </a:r>
              <a:endParaRPr b="0" i="0" sz="22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5">
              <a:hlinkClick r:id="rId14"/>
            </p:cNvPr>
            <p:cNvSpPr txBox="1"/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22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b="0" i="0" sz="22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Desenho com traços pretos em fundo branco&#10;&#10;Descrição gerada automaticamente" id="93" name="Google Shape;93;p15">
              <a:hlinkClick r:id="rId15"/>
            </p:cNvPr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orma, Círculo&#10;&#10;Descrição gerada automaticamente" id="94" name="Google Shape;94;p15">
              <a:hlinkClick r:id="rId17"/>
            </p:cNvPr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"/>
          <p:cNvSpPr/>
          <p:nvPr/>
        </p:nvSpPr>
        <p:spPr>
          <a:xfrm>
            <a:off x="2733534" y="4078277"/>
            <a:ext cx="3593044" cy="540000"/>
          </a:xfrm>
          <a:prstGeom prst="roundRect">
            <a:avLst>
              <a:gd fmla="val 8664" name="adj"/>
            </a:avLst>
          </a:prstGeom>
          <a:solidFill>
            <a:schemeClr val="lt1"/>
          </a:solidFill>
          <a:ln cap="flat" cmpd="sng" w="19050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clone → </a:t>
            </a:r>
            <a:r>
              <a:rPr b="0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repositório Git existente para um novo diretório (pasta) local.</a:t>
            </a:r>
            <a:endParaRPr/>
          </a:p>
        </p:txBody>
      </p:sp>
      <p:sp>
        <p:nvSpPr>
          <p:cNvPr id="486" name="Google Shape;486;p33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7" name="Google Shape;48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488" name="Google Shape;488;p33"/>
          <p:cNvSpPr/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33"/>
          <p:cNvGrpSpPr/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descr="Computador com preenchimento sólido" id="490" name="Google Shape;490;p33"/>
            <p:cNvPicPr preferRelativeResize="0"/>
            <p:nvPr/>
          </p:nvPicPr>
          <p:blipFill rotWithShape="1">
            <a:blip r:embed="rId3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33"/>
            <p:cNvSpPr txBox="1"/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33"/>
          <p:cNvGrpSpPr/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493" name="Google Shape;493;p33"/>
            <p:cNvGrpSpPr/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94" name="Google Shape;494;p33"/>
              <p:cNvSpPr/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lt2"/>
              </a:solidFill>
              <a:ln cap="flat" cmpd="sng" w="19050">
                <a:solidFill>
                  <a:srgbClr val="7F7F7F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Programadora com preenchimento sólido" id="495" name="Google Shape;495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Abrir pasta com preenchimento sólido" id="496" name="Google Shape;496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7" name="Google Shape;497;p33"/>
          <p:cNvGrpSpPr/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498" name="Google Shape;498;p33"/>
            <p:cNvSpPr/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rogramador com preenchimento sólido" id="499" name="Google Shape;499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500" name="Google Shape;500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" name="Google Shape;501;p33"/>
          <p:cNvGrpSpPr/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502" name="Google Shape;502;p33"/>
            <p:cNvCxnSpPr/>
            <p:nvPr/>
          </p:nvCxnSpPr>
          <p:spPr>
            <a:xfrm rot="10800000">
              <a:off x="1862324" y="3183966"/>
              <a:ext cx="1913686" cy="0"/>
            </a:xfrm>
            <a:prstGeom prst="straightConnector1">
              <a:avLst/>
            </a:prstGeom>
            <a:noFill/>
            <a:ln cap="flat" cmpd="sng" w="38100">
              <a:solidFill>
                <a:srgbClr val="040A2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03" name="Google Shape;503;p33"/>
            <p:cNvSpPr txBox="1"/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git clone</a:t>
              </a:r>
              <a:endParaRPr/>
            </a:p>
          </p:txBody>
        </p:sp>
        <p:cxnSp>
          <p:nvCxnSpPr>
            <p:cNvPr id="504" name="Google Shape;504;p33"/>
            <p:cNvCxnSpPr/>
            <p:nvPr/>
          </p:nvCxnSpPr>
          <p:spPr>
            <a:xfrm flipH="1" rot="10800000">
              <a:off x="5288010" y="3183284"/>
              <a:ext cx="1919323" cy="682"/>
            </a:xfrm>
            <a:prstGeom prst="straightConnector1">
              <a:avLst/>
            </a:prstGeom>
            <a:noFill/>
            <a:ln cap="flat" cmpd="sng" w="38100">
              <a:solidFill>
                <a:srgbClr val="040A2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05" name="Google Shape;505;p33"/>
            <p:cNvSpPr txBox="1"/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git clone</a:t>
              </a:r>
              <a:endParaRPr/>
            </a:p>
          </p:txBody>
        </p:sp>
      </p:grpSp>
      <p:grpSp>
        <p:nvGrpSpPr>
          <p:cNvPr id="506" name="Google Shape;506;p33"/>
          <p:cNvGrpSpPr/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507" name="Google Shape;507;p33"/>
            <p:cNvSpPr/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3"/>
            <p:cNvSpPr txBox="1"/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grpSp>
          <p:nvGrpSpPr>
            <p:cNvPr id="509" name="Google Shape;509;p33"/>
            <p:cNvGrpSpPr/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510" name="Google Shape;510;p33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511" name="Google Shape;511;p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4"/>
          <p:cNvSpPr/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4"/>
          <p:cNvSpPr/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dora com preenchimento sólido" id="518" name="Google Shape;5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482" y="2258409"/>
            <a:ext cx="724069" cy="72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ir pasta com preenchimento sólido" id="519" name="Google Shape;51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799" y="2961949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4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522" name="Google Shape;522;p34"/>
          <p:cNvSpPr/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34"/>
          <p:cNvGrpSpPr/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descr="Computador com preenchimento sólido" id="524" name="Google Shape;524;p34"/>
            <p:cNvPicPr preferRelativeResize="0"/>
            <p:nvPr/>
          </p:nvPicPr>
          <p:blipFill rotWithShape="1">
            <a:blip r:embed="rId5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34"/>
            <p:cNvSpPr txBox="1"/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" name="Google Shape;526;p34"/>
          <p:cNvGrpSpPr/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descr="Programador com preenchimento sólido" id="527" name="Google Shape;527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528" name="Google Shape;528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29" name="Google Shape;529;p34"/>
          <p:cNvCxnSpPr/>
          <p:nvPr/>
        </p:nvCxnSpPr>
        <p:spPr>
          <a:xfrm rot="10800000">
            <a:off x="1862324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040A2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0" name="Google Shape;530;p34"/>
          <p:cNvSpPr txBox="1"/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clone</a:t>
            </a:r>
            <a:endParaRPr/>
          </a:p>
        </p:txBody>
      </p:sp>
      <p:cxnSp>
        <p:nvCxnSpPr>
          <p:cNvPr id="531" name="Google Shape;531;p34"/>
          <p:cNvCxnSpPr/>
          <p:nvPr/>
        </p:nvCxnSpPr>
        <p:spPr>
          <a:xfrm flipH="1" rot="10800000">
            <a:off x="5288010" y="3183284"/>
            <a:ext cx="1919323" cy="682"/>
          </a:xfrm>
          <a:prstGeom prst="straightConnector1">
            <a:avLst/>
          </a:prstGeom>
          <a:noFill/>
          <a:ln cap="flat" cmpd="sng" w="38100">
            <a:solidFill>
              <a:srgbClr val="040A2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2" name="Google Shape;532;p34"/>
          <p:cNvSpPr txBox="1"/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clone</a:t>
            </a:r>
            <a:endParaRPr/>
          </a:p>
        </p:txBody>
      </p:sp>
      <p:sp>
        <p:nvSpPr>
          <p:cNvPr id="533" name="Google Shape;533;p34"/>
          <p:cNvSpPr/>
          <p:nvPr/>
        </p:nvSpPr>
        <p:spPr>
          <a:xfrm>
            <a:off x="2733534" y="4078277"/>
            <a:ext cx="3593044" cy="540000"/>
          </a:xfrm>
          <a:prstGeom prst="roundRect">
            <a:avLst>
              <a:gd fmla="val 8664" name="adj"/>
            </a:avLst>
          </a:prstGeom>
          <a:solidFill>
            <a:schemeClr val="lt1"/>
          </a:solidFill>
          <a:ln cap="flat" cmpd="sng" w="19050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clone → </a:t>
            </a:r>
            <a:r>
              <a:rPr b="0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repositório Git existente para um novo diretório (pasta) local.</a:t>
            </a:r>
            <a:endParaRPr/>
          </a:p>
        </p:txBody>
      </p:sp>
      <p:grpSp>
        <p:nvGrpSpPr>
          <p:cNvPr id="534" name="Google Shape;534;p34"/>
          <p:cNvGrpSpPr/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535" name="Google Shape;535;p34"/>
            <p:cNvSpPr/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4"/>
            <p:cNvSpPr txBox="1"/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grpSp>
          <p:nvGrpSpPr>
            <p:cNvPr id="537" name="Google Shape;537;p34"/>
            <p:cNvGrpSpPr/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538" name="Google Shape;538;p34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539" name="Google Shape;539;p3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40" name="Google Shape;540;p34"/>
          <p:cNvGrpSpPr/>
          <p:nvPr/>
        </p:nvGrpSpPr>
        <p:grpSpPr>
          <a:xfrm>
            <a:off x="869797" y="3319904"/>
            <a:ext cx="1512000" cy="1166131"/>
            <a:chOff x="869797" y="3319904"/>
            <a:chExt cx="1512000" cy="1166131"/>
          </a:xfrm>
        </p:grpSpPr>
        <p:cxnSp>
          <p:nvCxnSpPr>
            <p:cNvPr id="541" name="Google Shape;541;p34"/>
            <p:cNvCxnSpPr>
              <a:stCxn id="542" idx="0"/>
            </p:cNvCxnSpPr>
            <p:nvPr/>
          </p:nvCxnSpPr>
          <p:spPr>
            <a:xfrm rot="10800000">
              <a:off x="1625797" y="3319904"/>
              <a:ext cx="0" cy="213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543" name="Google Shape;543;p34"/>
            <p:cNvGrpSpPr/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42" name="Google Shape;542;p34"/>
              <p:cNvSpPr/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040A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4"/>
              <p:cNvSpPr txBox="1"/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  <p:grpSp>
            <p:nvGrpSpPr>
              <p:cNvPr id="545" name="Google Shape;545;p34"/>
              <p:cNvGrpSpPr/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46" name="Google Shape;546;p34"/>
                <p:cNvSpPr/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Versão 1</a:t>
                  </a:r>
                  <a:endParaRPr/>
                </a:p>
              </p:txBody>
            </p:sp>
            <p:pic>
              <p:nvPicPr>
                <p:cNvPr descr="Caixa com preenchimento sólido" id="547" name="Google Shape;547;p3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48" name="Google Shape;548;p34"/>
          <p:cNvGrpSpPr/>
          <p:nvPr/>
        </p:nvGrpSpPr>
        <p:grpSpPr>
          <a:xfrm>
            <a:off x="6677143" y="3319764"/>
            <a:ext cx="1512000" cy="1164031"/>
            <a:chOff x="869797" y="3322004"/>
            <a:chExt cx="1512000" cy="1164031"/>
          </a:xfrm>
        </p:grpSpPr>
        <p:cxnSp>
          <p:nvCxnSpPr>
            <p:cNvPr id="549" name="Google Shape;549;p34"/>
            <p:cNvCxnSpPr>
              <a:stCxn id="550" idx="0"/>
            </p:cNvCxnSpPr>
            <p:nvPr/>
          </p:nvCxnSpPr>
          <p:spPr>
            <a:xfrm rot="10800000">
              <a:off x="1625797" y="3322004"/>
              <a:ext cx="0" cy="2112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551" name="Google Shape;551;p34"/>
            <p:cNvGrpSpPr/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50" name="Google Shape;550;p34"/>
              <p:cNvSpPr/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040A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34"/>
              <p:cNvSpPr txBox="1"/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  <p:grpSp>
            <p:nvGrpSpPr>
              <p:cNvPr id="553" name="Google Shape;553;p34"/>
              <p:cNvGrpSpPr/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54" name="Google Shape;554;p34"/>
                <p:cNvSpPr/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Versão 1</a:t>
                  </a:r>
                  <a:endParaRPr/>
                </a:p>
              </p:txBody>
            </p:sp>
            <p:pic>
              <p:nvPicPr>
                <p:cNvPr descr="Caixa com preenchimento sólido" id="555" name="Google Shape;555;p3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5"/>
          <p:cNvSpPr/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5"/>
          <p:cNvSpPr/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dora com preenchimento sólido" id="562" name="Google Shape;5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482" y="2258409"/>
            <a:ext cx="724069" cy="72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ir pasta com preenchimento sólido" id="563" name="Google Shape;56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799" y="2961949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566" name="Google Shape;566;p35"/>
          <p:cNvSpPr/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7" name="Google Shape;567;p35"/>
          <p:cNvGrpSpPr/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descr="Computador com preenchimento sólido" id="568" name="Google Shape;568;p35"/>
            <p:cNvPicPr preferRelativeResize="0"/>
            <p:nvPr/>
          </p:nvPicPr>
          <p:blipFill rotWithShape="1">
            <a:blip r:embed="rId5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35"/>
            <p:cNvSpPr txBox="1"/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0" name="Google Shape;570;p35"/>
          <p:cNvGrpSpPr/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descr="Programador com preenchimento sólido" id="571" name="Google Shape;571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572" name="Google Shape;572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73" name="Google Shape;573;p35"/>
          <p:cNvCxnSpPr/>
          <p:nvPr/>
        </p:nvCxnSpPr>
        <p:spPr>
          <a:xfrm rot="10800000">
            <a:off x="1862324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74" name="Google Shape;574;p35"/>
          <p:cNvCxnSpPr/>
          <p:nvPr/>
        </p:nvCxnSpPr>
        <p:spPr>
          <a:xfrm flipH="1" rot="10800000">
            <a:off x="5288010" y="3183284"/>
            <a:ext cx="1919323" cy="682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575" name="Google Shape;575;p35"/>
          <p:cNvGrpSpPr/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576" name="Google Shape;576;p35"/>
            <p:cNvSpPr/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5"/>
            <p:cNvSpPr txBox="1"/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grpSp>
          <p:nvGrpSpPr>
            <p:cNvPr id="578" name="Google Shape;578;p35"/>
            <p:cNvGrpSpPr/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579" name="Google Shape;579;p35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580" name="Google Shape;580;p3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81" name="Google Shape;581;p35"/>
          <p:cNvGrpSpPr/>
          <p:nvPr/>
        </p:nvGrpSpPr>
        <p:grpSpPr>
          <a:xfrm>
            <a:off x="869797" y="3319904"/>
            <a:ext cx="1512000" cy="1166131"/>
            <a:chOff x="869797" y="3319904"/>
            <a:chExt cx="1512000" cy="1166131"/>
          </a:xfrm>
        </p:grpSpPr>
        <p:cxnSp>
          <p:nvCxnSpPr>
            <p:cNvPr id="582" name="Google Shape;582;p35"/>
            <p:cNvCxnSpPr>
              <a:stCxn id="583" idx="0"/>
            </p:cNvCxnSpPr>
            <p:nvPr/>
          </p:nvCxnSpPr>
          <p:spPr>
            <a:xfrm rot="10800000">
              <a:off x="1625797" y="3319904"/>
              <a:ext cx="0" cy="213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584" name="Google Shape;584;p35"/>
            <p:cNvGrpSpPr/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040A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5"/>
              <p:cNvSpPr txBox="1"/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  <p:grpSp>
            <p:nvGrpSpPr>
              <p:cNvPr id="586" name="Google Shape;586;p35"/>
              <p:cNvGrpSpPr/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Versão 1</a:t>
                  </a:r>
                  <a:endParaRPr/>
                </a:p>
              </p:txBody>
            </p:sp>
            <p:pic>
              <p:nvPicPr>
                <p:cNvPr descr="Caixa com preenchimento sólido" id="588" name="Google Shape;588;p3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89" name="Google Shape;589;p35"/>
          <p:cNvGrpSpPr/>
          <p:nvPr/>
        </p:nvGrpSpPr>
        <p:grpSpPr>
          <a:xfrm>
            <a:off x="6677143" y="3319764"/>
            <a:ext cx="1512000" cy="1164031"/>
            <a:chOff x="869797" y="3322004"/>
            <a:chExt cx="1512000" cy="1164031"/>
          </a:xfrm>
        </p:grpSpPr>
        <p:cxnSp>
          <p:nvCxnSpPr>
            <p:cNvPr id="590" name="Google Shape;590;p35"/>
            <p:cNvCxnSpPr>
              <a:stCxn id="591" idx="0"/>
            </p:cNvCxnSpPr>
            <p:nvPr/>
          </p:nvCxnSpPr>
          <p:spPr>
            <a:xfrm rot="10800000">
              <a:off x="1625797" y="3322004"/>
              <a:ext cx="0" cy="2112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592" name="Google Shape;592;p35"/>
            <p:cNvGrpSpPr/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91" name="Google Shape;591;p35"/>
              <p:cNvSpPr/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040A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5"/>
              <p:cNvSpPr txBox="1"/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  <p:grpSp>
            <p:nvGrpSpPr>
              <p:cNvPr id="594" name="Google Shape;594;p35"/>
              <p:cNvGrpSpPr/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95" name="Google Shape;595;p35"/>
                <p:cNvSpPr/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Versão 1</a:t>
                  </a:r>
                  <a:endParaRPr/>
                </a:p>
              </p:txBody>
            </p:sp>
            <p:pic>
              <p:nvPicPr>
                <p:cNvPr descr="Caixa com preenchimento sólido" id="596" name="Google Shape;596;p3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597" name="Google Shape;597;p35"/>
          <p:cNvSpPr/>
          <p:nvPr/>
        </p:nvSpPr>
        <p:spPr>
          <a:xfrm>
            <a:off x="2733534" y="4078277"/>
            <a:ext cx="3593044" cy="540000"/>
          </a:xfrm>
          <a:prstGeom prst="roundRect">
            <a:avLst>
              <a:gd fmla="val 8664" name="adj"/>
            </a:avLst>
          </a:prstGeom>
          <a:solidFill>
            <a:schemeClr val="lt1"/>
          </a:solidFill>
          <a:ln cap="flat" cmpd="sng" w="19050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commit → </a:t>
            </a:r>
            <a:r>
              <a:rPr b="0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grava alterações no repositório.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6"/>
          <p:cNvSpPr/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6"/>
          <p:cNvSpPr/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dora com preenchimento sólido" id="604" name="Google Shape;6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482" y="2258409"/>
            <a:ext cx="724069" cy="72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ir pasta com preenchimento sólido" id="605" name="Google Shape;60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799" y="2961949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36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7" name="Google Shape;60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608" name="Google Shape;608;p36"/>
          <p:cNvSpPr/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Google Shape;609;p36"/>
          <p:cNvGrpSpPr/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descr="Computador com preenchimento sólido" id="610" name="Google Shape;610;p36"/>
            <p:cNvPicPr preferRelativeResize="0"/>
            <p:nvPr/>
          </p:nvPicPr>
          <p:blipFill rotWithShape="1">
            <a:blip r:embed="rId5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36"/>
            <p:cNvSpPr txBox="1"/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2" name="Google Shape;612;p36"/>
          <p:cNvGrpSpPr/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descr="Programador com preenchimento sólido" id="613" name="Google Shape;613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614" name="Google Shape;614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5" name="Google Shape;615;p36"/>
          <p:cNvCxnSpPr/>
          <p:nvPr/>
        </p:nvCxnSpPr>
        <p:spPr>
          <a:xfrm rot="10800000">
            <a:off x="1862324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16" name="Google Shape;616;p36"/>
          <p:cNvCxnSpPr/>
          <p:nvPr/>
        </p:nvCxnSpPr>
        <p:spPr>
          <a:xfrm flipH="1" rot="10800000">
            <a:off x="5288010" y="3183284"/>
            <a:ext cx="1919323" cy="682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617" name="Google Shape;617;p36"/>
          <p:cNvGrpSpPr/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618" name="Google Shape;618;p36"/>
            <p:cNvSpPr/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6"/>
            <p:cNvSpPr txBox="1"/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grpSp>
          <p:nvGrpSpPr>
            <p:cNvPr id="620" name="Google Shape;620;p36"/>
            <p:cNvGrpSpPr/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621" name="Google Shape;621;p36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622" name="Google Shape;622;p3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3" name="Google Shape;623;p36"/>
          <p:cNvGrpSpPr/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624" name="Google Shape;624;p36"/>
            <p:cNvCxnSpPr/>
            <p:nvPr/>
          </p:nvCxnSpPr>
          <p:spPr>
            <a:xfrm rot="10800000">
              <a:off x="7433143" y="3319773"/>
              <a:ext cx="0" cy="21119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625" name="Google Shape;625;p36"/>
            <p:cNvGrpSpPr/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626" name="Google Shape;626;p36"/>
              <p:cNvSpPr/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040A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36"/>
              <p:cNvSpPr txBox="1"/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  <p:grpSp>
            <p:nvGrpSpPr>
              <p:cNvPr id="628" name="Google Shape;628;p36"/>
              <p:cNvGrpSpPr/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29" name="Google Shape;629;p36"/>
                <p:cNvSpPr/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Versão 1</a:t>
                  </a:r>
                  <a:endParaRPr/>
                </a:p>
              </p:txBody>
            </p:sp>
            <p:pic>
              <p:nvPicPr>
                <p:cNvPr descr="Caixa com preenchimento sólido" id="630" name="Google Shape;630;p3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631" name="Google Shape;631;p36"/>
          <p:cNvGrpSpPr/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632" name="Google Shape;632;p36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3" name="Google Shape;633;p36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6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635" name="Google Shape;635;p36"/>
            <p:cNvCxnSpPr>
              <a:stCxn id="636" idx="2"/>
              <a:endCxn id="637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38" name="Google Shape;638;p36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636" name="Google Shape;636;p36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639" name="Google Shape;639;p3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0" name="Google Shape;640;p36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637" name="Google Shape;637;p36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641" name="Google Shape;641;p3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42" name="Google Shape;642;p36"/>
          <p:cNvSpPr/>
          <p:nvPr/>
        </p:nvSpPr>
        <p:spPr>
          <a:xfrm>
            <a:off x="2733534" y="4078277"/>
            <a:ext cx="3593044" cy="540000"/>
          </a:xfrm>
          <a:prstGeom prst="roundRect">
            <a:avLst>
              <a:gd fmla="val 8664" name="adj"/>
            </a:avLst>
          </a:prstGeom>
          <a:solidFill>
            <a:schemeClr val="lt1"/>
          </a:solidFill>
          <a:ln cap="flat" cmpd="sng" w="19050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commit → </a:t>
            </a:r>
            <a:r>
              <a:rPr b="0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grava alterações no repositório.</a:t>
            </a:r>
            <a:endParaRPr/>
          </a:p>
        </p:txBody>
      </p:sp>
      <p:pic>
        <p:nvPicPr>
          <p:cNvPr descr="Seta: curva ligeira com preenchimento sólido" id="643" name="Google Shape;643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9598621">
            <a:off x="2146051" y="3995666"/>
            <a:ext cx="647959" cy="48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7"/>
          <p:cNvSpPr/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7"/>
          <p:cNvSpPr/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dora com preenchimento sólido" id="650" name="Google Shape;6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482" y="2258409"/>
            <a:ext cx="724069" cy="72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ir pasta com preenchimento sólido" id="651" name="Google Shape;6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799" y="2961949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3" name="Google Shape;65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37"/>
          <p:cNvGrpSpPr/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descr="Computador com preenchimento sólido" id="656" name="Google Shape;656;p37"/>
            <p:cNvPicPr preferRelativeResize="0"/>
            <p:nvPr/>
          </p:nvPicPr>
          <p:blipFill rotWithShape="1">
            <a:blip r:embed="rId5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7" name="Google Shape;657;p37"/>
            <p:cNvSpPr txBox="1"/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8" name="Google Shape;658;p37"/>
          <p:cNvGrpSpPr/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descr="Programador com preenchimento sólido" id="659" name="Google Shape;659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660" name="Google Shape;660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61" name="Google Shape;661;p37"/>
          <p:cNvCxnSpPr/>
          <p:nvPr/>
        </p:nvCxnSpPr>
        <p:spPr>
          <a:xfrm flipH="1" rot="10800000">
            <a:off x="5288010" y="3183284"/>
            <a:ext cx="1919323" cy="682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662" name="Google Shape;662;p37"/>
          <p:cNvGrpSpPr/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663" name="Google Shape;663;p37"/>
            <p:cNvSpPr/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7"/>
            <p:cNvSpPr txBox="1"/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grpSp>
          <p:nvGrpSpPr>
            <p:cNvPr id="665" name="Google Shape;665;p37"/>
            <p:cNvGrpSpPr/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666" name="Google Shape;666;p37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667" name="Google Shape;667;p3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68" name="Google Shape;668;p37"/>
          <p:cNvGrpSpPr/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669" name="Google Shape;669;p37"/>
            <p:cNvCxnSpPr/>
            <p:nvPr/>
          </p:nvCxnSpPr>
          <p:spPr>
            <a:xfrm rot="10800000">
              <a:off x="7433143" y="3319773"/>
              <a:ext cx="0" cy="21119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670" name="Google Shape;670;p37"/>
            <p:cNvGrpSpPr/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671" name="Google Shape;671;p37"/>
              <p:cNvSpPr/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040A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37"/>
              <p:cNvSpPr txBox="1"/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  <p:grpSp>
            <p:nvGrpSpPr>
              <p:cNvPr id="673" name="Google Shape;673;p37"/>
              <p:cNvGrpSpPr/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74" name="Google Shape;674;p37"/>
                <p:cNvSpPr/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Versão 1</a:t>
                  </a:r>
                  <a:endParaRPr/>
                </a:p>
              </p:txBody>
            </p:sp>
            <p:pic>
              <p:nvPicPr>
                <p:cNvPr descr="Caixa com preenchimento sólido" id="675" name="Google Shape;675;p37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676" name="Google Shape;676;p37"/>
          <p:cNvGrpSpPr/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677" name="Google Shape;677;p37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8" name="Google Shape;678;p37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7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680" name="Google Shape;680;p37"/>
            <p:cNvCxnSpPr>
              <a:stCxn id="681" idx="2"/>
              <a:endCxn id="682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683" name="Google Shape;683;p37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681" name="Google Shape;681;p37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684" name="Google Shape;684;p3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5" name="Google Shape;685;p37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682" name="Google Shape;682;p37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686" name="Google Shape;686;p3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687" name="Google Shape;687;p37"/>
          <p:cNvCxnSpPr/>
          <p:nvPr/>
        </p:nvCxnSpPr>
        <p:spPr>
          <a:xfrm rot="10800000">
            <a:off x="1862324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040A2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8" name="Google Shape;688;p37"/>
          <p:cNvSpPr txBox="1"/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pull</a:t>
            </a:r>
            <a:endParaRPr b="1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37"/>
          <p:cNvSpPr/>
          <p:nvPr/>
        </p:nvSpPr>
        <p:spPr>
          <a:xfrm>
            <a:off x="2733534" y="4078277"/>
            <a:ext cx="3593044" cy="540000"/>
          </a:xfrm>
          <a:prstGeom prst="roundRect">
            <a:avLst>
              <a:gd fmla="val 8664" name="adj"/>
            </a:avLst>
          </a:prstGeom>
          <a:solidFill>
            <a:schemeClr val="lt1"/>
          </a:solidFill>
          <a:ln cap="flat" cmpd="sng" w="19050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pull → </a:t>
            </a:r>
            <a:r>
              <a:rPr b="0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“puxa” as alterações do repositório remoto para o local (busca e mescla).</a:t>
            </a:r>
            <a:endParaRPr b="0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8"/>
          <p:cNvSpPr/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8"/>
          <p:cNvSpPr/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dora com preenchimento sólido" id="696" name="Google Shape;6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482" y="2258409"/>
            <a:ext cx="724069" cy="72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ir pasta com preenchimento sólido" id="697" name="Google Shape;69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799" y="2961949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38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9" name="Google Shape;69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700" name="Google Shape;700;p38"/>
          <p:cNvSpPr/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1" name="Google Shape;701;p38"/>
          <p:cNvGrpSpPr/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descr="Computador com preenchimento sólido" id="702" name="Google Shape;702;p38"/>
            <p:cNvPicPr preferRelativeResize="0"/>
            <p:nvPr/>
          </p:nvPicPr>
          <p:blipFill rotWithShape="1">
            <a:blip r:embed="rId5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3" name="Google Shape;703;p38"/>
            <p:cNvSpPr txBox="1"/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4" name="Google Shape;704;p38"/>
          <p:cNvGrpSpPr/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descr="Programador com preenchimento sólido" id="705" name="Google Shape;705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706" name="Google Shape;706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07" name="Google Shape;707;p38"/>
          <p:cNvCxnSpPr/>
          <p:nvPr/>
        </p:nvCxnSpPr>
        <p:spPr>
          <a:xfrm flipH="1" rot="10800000">
            <a:off x="5288010" y="3183284"/>
            <a:ext cx="1919323" cy="682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708" name="Google Shape;708;p38"/>
          <p:cNvGrpSpPr/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709" name="Google Shape;709;p38"/>
            <p:cNvSpPr/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8"/>
            <p:cNvSpPr txBox="1"/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grpSp>
          <p:nvGrpSpPr>
            <p:cNvPr id="711" name="Google Shape;711;p38"/>
            <p:cNvGrpSpPr/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712" name="Google Shape;712;p38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713" name="Google Shape;713;p3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14" name="Google Shape;714;p38"/>
          <p:cNvGrpSpPr/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715" name="Google Shape;715;p38"/>
            <p:cNvCxnSpPr/>
            <p:nvPr/>
          </p:nvCxnSpPr>
          <p:spPr>
            <a:xfrm rot="10800000">
              <a:off x="7433143" y="3319773"/>
              <a:ext cx="0" cy="21119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716" name="Google Shape;716;p38"/>
            <p:cNvGrpSpPr/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717" name="Google Shape;717;p38"/>
              <p:cNvSpPr/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040A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8"/>
              <p:cNvSpPr txBox="1"/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  <p:grpSp>
            <p:nvGrpSpPr>
              <p:cNvPr id="719" name="Google Shape;719;p38"/>
              <p:cNvGrpSpPr/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720" name="Google Shape;720;p38"/>
                <p:cNvSpPr/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Versão 1</a:t>
                  </a:r>
                  <a:endParaRPr/>
                </a:p>
              </p:txBody>
            </p:sp>
            <p:pic>
              <p:nvPicPr>
                <p:cNvPr descr="Caixa com preenchimento sólido" id="721" name="Google Shape;721;p3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722" name="Google Shape;722;p38"/>
          <p:cNvGrpSpPr/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723" name="Google Shape;723;p38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24" name="Google Shape;724;p38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8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726" name="Google Shape;726;p38"/>
            <p:cNvCxnSpPr>
              <a:stCxn id="727" idx="2"/>
              <a:endCxn id="728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29" name="Google Shape;729;p38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727" name="Google Shape;727;p38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730" name="Google Shape;730;p3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1" name="Google Shape;731;p38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728" name="Google Shape;728;p38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732" name="Google Shape;732;p3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33" name="Google Shape;733;p38"/>
          <p:cNvCxnSpPr/>
          <p:nvPr/>
        </p:nvCxnSpPr>
        <p:spPr>
          <a:xfrm rot="10800000">
            <a:off x="1862324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040A24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734" name="Google Shape;734;p38"/>
          <p:cNvSpPr txBox="1"/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push</a:t>
            </a:r>
            <a:endParaRPr b="1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38"/>
          <p:cNvSpPr/>
          <p:nvPr/>
        </p:nvSpPr>
        <p:spPr>
          <a:xfrm>
            <a:off x="2733534" y="4334305"/>
            <a:ext cx="3593044" cy="540000"/>
          </a:xfrm>
          <a:prstGeom prst="roundRect">
            <a:avLst>
              <a:gd fmla="val 8664" name="adj"/>
            </a:avLst>
          </a:prstGeom>
          <a:solidFill>
            <a:schemeClr val="lt1"/>
          </a:solidFill>
          <a:ln cap="flat" cmpd="sng" w="19050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push → </a:t>
            </a:r>
            <a:r>
              <a:rPr b="0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“empurra” as alterações do repositório local para o remoto.</a:t>
            </a:r>
            <a:endParaRPr b="0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9"/>
          <p:cNvSpPr/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1" name="Google Shape;741;p39"/>
          <p:cNvGrpSpPr/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742" name="Google Shape;742;p39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9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744" name="Google Shape;744;p39"/>
            <p:cNvCxnSpPr>
              <a:stCxn id="745" idx="2"/>
              <a:endCxn id="746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47" name="Google Shape;747;p39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745" name="Google Shape;745;p39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748" name="Google Shape;748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9" name="Google Shape;749;p39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746" name="Google Shape;746;p39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750" name="Google Shape;750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51" name="Google Shape;751;p39"/>
          <p:cNvSpPr/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39"/>
          <p:cNvSpPr/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dora com preenchimento sólido" id="753" name="Google Shape;75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482" y="2258409"/>
            <a:ext cx="724069" cy="72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ir pasta com preenchimento sólido" id="754" name="Google Shape;75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1799" y="2961949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39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6" name="Google Shape;75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757" name="Google Shape;757;p39"/>
          <p:cNvGrpSpPr/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descr="Computador com preenchimento sólido" id="758" name="Google Shape;758;p39"/>
            <p:cNvPicPr preferRelativeResize="0"/>
            <p:nvPr/>
          </p:nvPicPr>
          <p:blipFill rotWithShape="1">
            <a:blip r:embed="rId6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39"/>
            <p:cNvSpPr txBox="1"/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9"/>
          <p:cNvGrpSpPr/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descr="Programador com preenchimento sólido" id="761" name="Google Shape;761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762" name="Google Shape;762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63" name="Google Shape;763;p39"/>
          <p:cNvCxnSpPr/>
          <p:nvPr/>
        </p:nvCxnSpPr>
        <p:spPr>
          <a:xfrm flipH="1" rot="10800000">
            <a:off x="5288010" y="3183284"/>
            <a:ext cx="1919323" cy="682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764" name="Google Shape;764;p39"/>
          <p:cNvGrpSpPr/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765" name="Google Shape;765;p39"/>
            <p:cNvCxnSpPr/>
            <p:nvPr/>
          </p:nvCxnSpPr>
          <p:spPr>
            <a:xfrm rot="10800000">
              <a:off x="7433143" y="3319773"/>
              <a:ext cx="0" cy="21119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766" name="Google Shape;766;p39"/>
            <p:cNvGrpSpPr/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767" name="Google Shape;767;p39"/>
              <p:cNvSpPr/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040A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9"/>
              <p:cNvSpPr txBox="1"/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  <p:grpSp>
            <p:nvGrpSpPr>
              <p:cNvPr id="769" name="Google Shape;769;p39"/>
              <p:cNvGrpSpPr/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770" name="Google Shape;770;p39"/>
                <p:cNvSpPr/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Versão 1</a:t>
                  </a:r>
                  <a:endParaRPr/>
                </a:p>
              </p:txBody>
            </p:sp>
            <p:pic>
              <p:nvPicPr>
                <p:cNvPr descr="Caixa com preenchimento sólido" id="771" name="Google Shape;771;p3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772" name="Google Shape;772;p39"/>
          <p:cNvGrpSpPr/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773" name="Google Shape;773;p39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74" name="Google Shape;774;p39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9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776" name="Google Shape;776;p39"/>
            <p:cNvCxnSpPr>
              <a:stCxn id="777" idx="2"/>
              <a:endCxn id="778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79" name="Google Shape;779;p39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777" name="Google Shape;777;p39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780" name="Google Shape;780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1" name="Google Shape;781;p39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778" name="Google Shape;778;p39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782" name="Google Shape;782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83" name="Google Shape;783;p39"/>
          <p:cNvCxnSpPr/>
          <p:nvPr/>
        </p:nvCxnSpPr>
        <p:spPr>
          <a:xfrm rot="10800000">
            <a:off x="1862324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040A24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784" name="Google Shape;784;p39"/>
          <p:cNvSpPr txBox="1"/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push</a:t>
            </a:r>
            <a:endParaRPr b="1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9"/>
          <p:cNvSpPr/>
          <p:nvPr/>
        </p:nvSpPr>
        <p:spPr>
          <a:xfrm>
            <a:off x="2733534" y="4334305"/>
            <a:ext cx="3593044" cy="540000"/>
          </a:xfrm>
          <a:prstGeom prst="roundRect">
            <a:avLst>
              <a:gd fmla="val 8664" name="adj"/>
            </a:avLst>
          </a:prstGeom>
          <a:solidFill>
            <a:schemeClr val="lt1"/>
          </a:solidFill>
          <a:ln cap="flat" cmpd="sng" w="19050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push → </a:t>
            </a:r>
            <a:r>
              <a:rPr b="0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“empurra” as alterações do repositório local para o remoto.</a:t>
            </a:r>
            <a:endParaRPr b="0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0"/>
          <p:cNvSpPr/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1" name="Google Shape;791;p40"/>
          <p:cNvGrpSpPr/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792" name="Google Shape;792;p40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0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794" name="Google Shape;794;p40"/>
            <p:cNvCxnSpPr>
              <a:stCxn id="795" idx="2"/>
              <a:endCxn id="796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97" name="Google Shape;797;p40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795" name="Google Shape;795;p40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798" name="Google Shape;798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99" name="Google Shape;799;p40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796" name="Google Shape;796;p40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800" name="Google Shape;800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01" name="Google Shape;801;p40"/>
          <p:cNvSpPr/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0"/>
          <p:cNvSpPr/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dora com preenchimento sólido" id="803" name="Google Shape;80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482" y="2258409"/>
            <a:ext cx="724069" cy="72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ir pasta com preenchimento sólido" id="804" name="Google Shape;80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1799" y="2961949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40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6" name="Google Shape;80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807" name="Google Shape;807;p40"/>
          <p:cNvGrpSpPr/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descr="Computador com preenchimento sólido" id="808" name="Google Shape;808;p40"/>
            <p:cNvPicPr preferRelativeResize="0"/>
            <p:nvPr/>
          </p:nvPicPr>
          <p:blipFill rotWithShape="1">
            <a:blip r:embed="rId6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9" name="Google Shape;809;p40"/>
            <p:cNvSpPr txBox="1"/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0" name="Google Shape;810;p40"/>
          <p:cNvGrpSpPr/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descr="Programador com preenchimento sólido" id="811" name="Google Shape;811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812" name="Google Shape;812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13" name="Google Shape;813;p40"/>
          <p:cNvCxnSpPr/>
          <p:nvPr/>
        </p:nvCxnSpPr>
        <p:spPr>
          <a:xfrm flipH="1" rot="10800000">
            <a:off x="5288010" y="3183284"/>
            <a:ext cx="1919323" cy="682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814" name="Google Shape;814;p40"/>
          <p:cNvGrpSpPr/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815" name="Google Shape;815;p40"/>
            <p:cNvCxnSpPr/>
            <p:nvPr/>
          </p:nvCxnSpPr>
          <p:spPr>
            <a:xfrm rot="10800000">
              <a:off x="7433143" y="3319773"/>
              <a:ext cx="0" cy="21119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816" name="Google Shape;816;p40"/>
            <p:cNvGrpSpPr/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817" name="Google Shape;817;p40"/>
              <p:cNvSpPr/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040A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0"/>
              <p:cNvSpPr txBox="1"/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  <p:grpSp>
            <p:nvGrpSpPr>
              <p:cNvPr id="819" name="Google Shape;819;p40"/>
              <p:cNvGrpSpPr/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820" name="Google Shape;820;p40"/>
                <p:cNvSpPr/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Versão 1</a:t>
                  </a:r>
                  <a:endParaRPr/>
                </a:p>
              </p:txBody>
            </p:sp>
            <p:pic>
              <p:nvPicPr>
                <p:cNvPr descr="Caixa com preenchimento sólido" id="821" name="Google Shape;821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822" name="Google Shape;822;p40"/>
          <p:cNvGrpSpPr/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823" name="Google Shape;823;p40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24" name="Google Shape;824;p40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0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826" name="Google Shape;826;p40"/>
            <p:cNvCxnSpPr>
              <a:stCxn id="827" idx="2"/>
              <a:endCxn id="828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29" name="Google Shape;829;p40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827" name="Google Shape;827;p40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830" name="Google Shape;830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1" name="Google Shape;831;p40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828" name="Google Shape;828;p40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832" name="Google Shape;832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833" name="Google Shape;833;p40"/>
          <p:cNvCxnSpPr/>
          <p:nvPr/>
        </p:nvCxnSpPr>
        <p:spPr>
          <a:xfrm rot="10800000">
            <a:off x="1862324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1"/>
          <p:cNvSpPr/>
          <p:nvPr/>
        </p:nvSpPr>
        <p:spPr>
          <a:xfrm>
            <a:off x="2733534" y="4334304"/>
            <a:ext cx="3593044" cy="540000"/>
          </a:xfrm>
          <a:prstGeom prst="roundRect">
            <a:avLst>
              <a:gd fmla="val 8664" name="adj"/>
            </a:avLst>
          </a:prstGeom>
          <a:solidFill>
            <a:schemeClr val="lt1"/>
          </a:solidFill>
          <a:ln cap="flat" cmpd="sng" w="19050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pull → </a:t>
            </a:r>
            <a:r>
              <a:rPr b="0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“puxa” as alterações do repositório remoto para o local (busca e mescla).</a:t>
            </a:r>
            <a:endParaRPr b="0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41"/>
          <p:cNvSpPr/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0" name="Google Shape;840;p41"/>
          <p:cNvGrpSpPr/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841" name="Google Shape;841;p41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1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843" name="Google Shape;843;p41"/>
            <p:cNvCxnSpPr>
              <a:stCxn id="844" idx="2"/>
              <a:endCxn id="845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46" name="Google Shape;846;p41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844" name="Google Shape;844;p41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847" name="Google Shape;847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8" name="Google Shape;848;p41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845" name="Google Shape;845;p41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849" name="Google Shape;849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50" name="Google Shape;850;p41"/>
          <p:cNvSpPr/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1"/>
          <p:cNvSpPr/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dora com preenchimento sólido" id="852" name="Google Shape;85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482" y="2258409"/>
            <a:ext cx="724069" cy="72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ir pasta com preenchimento sólido" id="853" name="Google Shape;85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1799" y="2961949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41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5" name="Google Shape;85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856" name="Google Shape;856;p41"/>
          <p:cNvGrpSpPr/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descr="Computador com preenchimento sólido" id="857" name="Google Shape;857;p41"/>
            <p:cNvPicPr preferRelativeResize="0"/>
            <p:nvPr/>
          </p:nvPicPr>
          <p:blipFill rotWithShape="1">
            <a:blip r:embed="rId6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41"/>
            <p:cNvSpPr txBox="1"/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41"/>
          <p:cNvGrpSpPr/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descr="Programador com preenchimento sólido" id="860" name="Google Shape;860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861" name="Google Shape;861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2" name="Google Shape;862;p41"/>
          <p:cNvGrpSpPr/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863" name="Google Shape;863;p41"/>
            <p:cNvCxnSpPr/>
            <p:nvPr/>
          </p:nvCxnSpPr>
          <p:spPr>
            <a:xfrm rot="10800000">
              <a:off x="7433143" y="3319773"/>
              <a:ext cx="0" cy="21119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864" name="Google Shape;864;p41"/>
            <p:cNvGrpSpPr/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865" name="Google Shape;865;p41"/>
              <p:cNvSpPr/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rgbClr val="040A2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1"/>
              <p:cNvSpPr txBox="1"/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Banco de Versões</a:t>
                </a:r>
                <a:endParaRPr/>
              </a:p>
            </p:txBody>
          </p:sp>
          <p:grpSp>
            <p:nvGrpSpPr>
              <p:cNvPr id="867" name="Google Shape;867;p41"/>
              <p:cNvGrpSpPr/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868" name="Google Shape;868;p41"/>
                <p:cNvSpPr/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t-BR" sz="1400" u="none" cap="none" strike="noStrike">
                      <a:solidFill>
                        <a:srgbClr val="040A2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Versão 1</a:t>
                  </a:r>
                  <a:endParaRPr/>
                </a:p>
              </p:txBody>
            </p:sp>
            <p:pic>
              <p:nvPicPr>
                <p:cNvPr descr="Caixa com preenchimento sólido" id="869" name="Google Shape;869;p4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870" name="Google Shape;870;p41"/>
          <p:cNvGrpSpPr/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871" name="Google Shape;871;p41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72" name="Google Shape;872;p41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1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874" name="Google Shape;874;p41"/>
            <p:cNvCxnSpPr>
              <a:stCxn id="875" idx="2"/>
              <a:endCxn id="876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77" name="Google Shape;877;p41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875" name="Google Shape;875;p41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878" name="Google Shape;878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9" name="Google Shape;879;p41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876" name="Google Shape;876;p41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880" name="Google Shape;880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881" name="Google Shape;881;p41"/>
          <p:cNvCxnSpPr/>
          <p:nvPr/>
        </p:nvCxnSpPr>
        <p:spPr>
          <a:xfrm rot="10800000">
            <a:off x="5289736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040A24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882" name="Google Shape;882;p41"/>
          <p:cNvSpPr txBox="1"/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pull</a:t>
            </a:r>
            <a:endParaRPr b="1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3" name="Google Shape;883;p41"/>
          <p:cNvCxnSpPr/>
          <p:nvPr/>
        </p:nvCxnSpPr>
        <p:spPr>
          <a:xfrm rot="10800000">
            <a:off x="1862324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2"/>
          <p:cNvSpPr/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9" name="Google Shape;889;p42"/>
          <p:cNvGrpSpPr/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890" name="Google Shape;890;p42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91" name="Google Shape;891;p42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2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893" name="Google Shape;893;p42"/>
            <p:cNvCxnSpPr>
              <a:stCxn id="894" idx="2"/>
              <a:endCxn id="895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96" name="Google Shape;896;p42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894" name="Google Shape;894;p42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897" name="Google Shape;897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98" name="Google Shape;898;p42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895" name="Google Shape;895;p42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899" name="Google Shape;899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00" name="Google Shape;900;p42"/>
          <p:cNvSpPr/>
          <p:nvPr/>
        </p:nvSpPr>
        <p:spPr>
          <a:xfrm>
            <a:off x="2733534" y="4334304"/>
            <a:ext cx="3593044" cy="540000"/>
          </a:xfrm>
          <a:prstGeom prst="roundRect">
            <a:avLst>
              <a:gd fmla="val 8664" name="adj"/>
            </a:avLst>
          </a:prstGeom>
          <a:solidFill>
            <a:schemeClr val="lt1"/>
          </a:solidFill>
          <a:ln cap="flat" cmpd="sng" w="19050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pull → </a:t>
            </a:r>
            <a:r>
              <a:rPr b="0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“puxa” as alterações do repositório remoto para o local (busca e mescla).</a:t>
            </a:r>
            <a:endParaRPr b="0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2"/>
          <p:cNvSpPr/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42"/>
          <p:cNvGrpSpPr/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903" name="Google Shape;903;p42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2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905" name="Google Shape;905;p42"/>
            <p:cNvCxnSpPr>
              <a:stCxn id="906" idx="2"/>
              <a:endCxn id="907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08" name="Google Shape;908;p42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906" name="Google Shape;906;p42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909" name="Google Shape;909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10" name="Google Shape;910;p42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907" name="Google Shape;907;p42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911" name="Google Shape;911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12" name="Google Shape;912;p42"/>
          <p:cNvSpPr/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dora com preenchimento sólido" id="913" name="Google Shape;91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482" y="2258409"/>
            <a:ext cx="724069" cy="72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ir pasta com preenchimento sólido" id="914" name="Google Shape;91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1799" y="2961949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42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6" name="Google Shape;91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917" name="Google Shape;917;p42"/>
          <p:cNvGrpSpPr/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descr="Computador com preenchimento sólido" id="918" name="Google Shape;918;p42"/>
            <p:cNvPicPr preferRelativeResize="0"/>
            <p:nvPr/>
          </p:nvPicPr>
          <p:blipFill rotWithShape="1">
            <a:blip r:embed="rId6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9" name="Google Shape;919;p42"/>
            <p:cNvSpPr txBox="1"/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42"/>
          <p:cNvGrpSpPr/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descr="Programador com preenchimento sólido" id="921" name="Google Shape;921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922" name="Google Shape;922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3" name="Google Shape;923;p42"/>
          <p:cNvGrpSpPr/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924" name="Google Shape;924;p42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25" name="Google Shape;925;p42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2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927" name="Google Shape;927;p42"/>
            <p:cNvCxnSpPr>
              <a:stCxn id="928" idx="2"/>
              <a:endCxn id="929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30" name="Google Shape;930;p42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928" name="Google Shape;928;p42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931" name="Google Shape;931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2" name="Google Shape;932;p42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929" name="Google Shape;929;p42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933" name="Google Shape;933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934" name="Google Shape;934;p42"/>
          <p:cNvCxnSpPr/>
          <p:nvPr/>
        </p:nvCxnSpPr>
        <p:spPr>
          <a:xfrm rot="10800000">
            <a:off x="5289736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040A24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935" name="Google Shape;935;p42"/>
          <p:cNvSpPr txBox="1"/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 pull</a:t>
            </a:r>
            <a:endParaRPr b="1" i="0" sz="1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6" name="Google Shape;936;p42"/>
          <p:cNvCxnSpPr/>
          <p:nvPr/>
        </p:nvCxnSpPr>
        <p:spPr>
          <a:xfrm rot="10800000">
            <a:off x="1862324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6"/>
          <p:cNvCxnSpPr/>
          <p:nvPr/>
        </p:nvCxnSpPr>
        <p:spPr>
          <a:xfrm>
            <a:off x="3036677" y="3078245"/>
            <a:ext cx="909805" cy="0"/>
          </a:xfrm>
          <a:prstGeom prst="straightConnector1">
            <a:avLst/>
          </a:prstGeom>
          <a:noFill/>
          <a:ln cap="flat" cmpd="sng" w="28575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0" name="Google Shape;100;p16"/>
          <p:cNvGrpSpPr/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01" name="Google Shape;101;p16"/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" name="Google Shape;102;p16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4878" l="3952" r="581" t="18750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103" name="Google Shape;103;p16"/>
          <p:cNvGrpSpPr/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104" name="Google Shape;104;p16"/>
            <p:cNvSpPr/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poca estrutura de tópicos" id="105" name="Google Shape;105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Google Shape;106;p16"/>
          <p:cNvGrpSpPr/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07" name="Google Shape;107;p16"/>
            <p:cNvSpPr/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ontrolador de jogo com preenchimento sólido" id="108" name="Google Shape;108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6"/>
          <p:cNvSpPr/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16"/>
          <p:cNvGrpSpPr/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11" name="Google Shape;111;p16"/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" name="Google Shape;112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noFill/>
            <a:ln>
              <a:noFill/>
            </a:ln>
          </p:spPr>
        </p:pic>
      </p:grpSp>
      <p:cxnSp>
        <p:nvCxnSpPr>
          <p:cNvPr id="113" name="Google Shape;113;p16"/>
          <p:cNvCxnSpPr>
            <a:stCxn id="111" idx="6"/>
            <a:endCxn id="111" idx="6"/>
          </p:cNvCxnSpPr>
          <p:nvPr/>
        </p:nvCxnSpPr>
        <p:spPr>
          <a:xfrm>
            <a:off x="5870404" y="3076100"/>
            <a:ext cx="0" cy="0"/>
          </a:xfrm>
          <a:prstGeom prst="straightConnector1">
            <a:avLst/>
          </a:prstGeom>
          <a:noFill/>
          <a:ln cap="flat" cmpd="sng" w="38100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6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117" name="Google Shape;117;p16"/>
            <p:cNvSpPr/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" name="Google Shape;118;p16"/>
            <p:cNvGrpSpPr/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descr="Narrativa com preenchimento sólido" id="119" name="Google Shape;119;p1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37007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ivro fechado estrutura de tópicos" id="120" name="Google Shape;120;p16"/>
              <p:cNvPicPr preferRelativeResize="0"/>
              <p:nvPr/>
            </p:nvPicPr>
            <p:blipFill rotWithShape="1">
              <a:blip r:embed="rId9">
                <a:alphaModFix/>
              </a:blip>
              <a:srcRect b="54878" l="32723" r="26732" t="27239"/>
              <a:stretch/>
            </p:blipFill>
            <p:spPr>
              <a:xfrm rot="-5138380">
                <a:off x="489108" y="4302619"/>
                <a:ext cx="160554" cy="708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ivro fechado estrutura de tópicos" id="121" name="Google Shape;121;p16"/>
              <p:cNvPicPr preferRelativeResize="0"/>
              <p:nvPr/>
            </p:nvPicPr>
            <p:blipFill rotWithShape="1">
              <a:blip r:embed="rId9">
                <a:alphaModFix/>
              </a:blip>
              <a:srcRect b="40432" l="34190" r="25265" t="41685"/>
              <a:stretch/>
            </p:blipFill>
            <p:spPr>
              <a:xfrm rot="-9513150">
                <a:off x="498384" y="4256442"/>
                <a:ext cx="160554" cy="708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2" name="Google Shape;122;p16"/>
              <p:cNvSpPr/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Livro fechado estrutura de tópicos" id="123" name="Google Shape;123;p16"/>
              <p:cNvPicPr preferRelativeResize="0"/>
              <p:nvPr/>
            </p:nvPicPr>
            <p:blipFill rotWithShape="1">
              <a:blip r:embed="rId10">
                <a:alphaModFix/>
              </a:blip>
              <a:srcRect b="40432" l="34190" r="25265" t="41685"/>
              <a:stretch/>
            </p:blipFill>
            <p:spPr>
              <a:xfrm rot="-9513150">
                <a:off x="508917" y="4226165"/>
                <a:ext cx="160554" cy="708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ivro fechado estrutura de tópicos" id="124" name="Google Shape;124;p16"/>
              <p:cNvPicPr preferRelativeResize="0"/>
              <p:nvPr/>
            </p:nvPicPr>
            <p:blipFill rotWithShape="1">
              <a:blip r:embed="rId10">
                <a:alphaModFix/>
              </a:blip>
              <a:srcRect b="40432" l="34190" r="25265" t="41685"/>
              <a:stretch/>
            </p:blipFill>
            <p:spPr>
              <a:xfrm rot="-9513150">
                <a:off x="483375" y="4339003"/>
                <a:ext cx="160554" cy="708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ivro fechado estrutura de tópicos" id="125" name="Google Shape;125;p16"/>
              <p:cNvPicPr preferRelativeResize="0"/>
              <p:nvPr/>
            </p:nvPicPr>
            <p:blipFill rotWithShape="1">
              <a:blip r:embed="rId10">
                <a:alphaModFix/>
              </a:blip>
              <a:srcRect b="54878" l="32723" r="26732" t="27239"/>
              <a:stretch/>
            </p:blipFill>
            <p:spPr>
              <a:xfrm rot="-5138380">
                <a:off x="454568" y="4286099"/>
                <a:ext cx="160554" cy="7081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ivro fechado estrutura de tópicos" id="126" name="Google Shape;126;p16"/>
              <p:cNvPicPr preferRelativeResize="0"/>
              <p:nvPr/>
            </p:nvPicPr>
            <p:blipFill rotWithShape="1">
              <a:blip r:embed="rId10">
                <a:alphaModFix/>
              </a:blip>
              <a:srcRect b="54878" l="32723" r="26732" t="27239"/>
              <a:stretch/>
            </p:blipFill>
            <p:spPr>
              <a:xfrm rot="-5138380">
                <a:off x="522718" y="4314410"/>
                <a:ext cx="160554" cy="708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7" name="Google Shape;127;p16"/>
          <p:cNvGrpSpPr/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128" name="Google Shape;128;p16"/>
            <p:cNvSpPr/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érebro direito e esquerdo estrutura de tópicos" id="129" name="Google Shape;129;p1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Google Shape;130;p16"/>
          <p:cNvGrpSpPr/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131" name="Google Shape;131;p16"/>
            <p:cNvSpPr/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 cap="flat" cmpd="sng" w="25400">
              <a:solidFill>
                <a:srgbClr val="EA4E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6"/>
          <p:cNvGrpSpPr/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descr="Ícone&#10;&#10;Descrição gerada automaticamente" id="134" name="Google Shape;134;p16">
              <a:hlinkClick r:id="rId12"/>
            </p:cNvPr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16">
              <a:hlinkClick r:id="rId14"/>
            </p:cNvPr>
            <p:cNvSpPr txBox="1"/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22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b="0" i="0" sz="22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6"/>
          <p:cNvGrpSpPr/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137" name="Google Shape;137;p16"/>
            <p:cNvSpPr/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ivros estrutura de tópicos" id="138" name="Google Shape;138;p1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Google Shape;139;p16"/>
          <p:cNvGrpSpPr/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140" name="Google Shape;140;p16"/>
            <p:cNvSpPr/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rtista feminina com preenchimento sólido" id="141" name="Google Shape;141;p16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eta: curva no sentido horário com preenchimento sólido" id="142" name="Google Shape;142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2030530">
            <a:off x="2725844" y="2890687"/>
            <a:ext cx="651861" cy="6518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6"/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44" name="Google Shape;144;p16"/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" name="Google Shape;145;p1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3"/>
          <p:cNvSpPr/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43"/>
          <p:cNvSpPr/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3" name="Google Shape;943;p43"/>
          <p:cNvGrpSpPr/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944" name="Google Shape;944;p43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3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946" name="Google Shape;946;p43"/>
            <p:cNvCxnSpPr>
              <a:stCxn id="947" idx="2"/>
              <a:endCxn id="948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49" name="Google Shape;949;p43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947" name="Google Shape;947;p43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950" name="Google Shape;950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51" name="Google Shape;951;p43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948" name="Google Shape;948;p43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952" name="Google Shape;952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53" name="Google Shape;953;p43"/>
          <p:cNvSpPr/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dora com preenchimento sólido" id="954" name="Google Shape;95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9482" y="2258409"/>
            <a:ext cx="724069" cy="72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ir pasta com preenchimento sólido" id="955" name="Google Shape;95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1799" y="2961949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43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7" name="Google Shape;95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958" name="Google Shape;958;p43"/>
          <p:cNvGrpSpPr/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descr="Computador com preenchimento sólido" id="959" name="Google Shape;959;p43"/>
            <p:cNvPicPr preferRelativeResize="0"/>
            <p:nvPr/>
          </p:nvPicPr>
          <p:blipFill rotWithShape="1">
            <a:blip r:embed="rId6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0" name="Google Shape;960;p43"/>
            <p:cNvSpPr txBox="1"/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43"/>
          <p:cNvGrpSpPr/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descr="Programador com preenchimento sólido" id="962" name="Google Shape;962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963" name="Google Shape;963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4" name="Google Shape;964;p43"/>
          <p:cNvGrpSpPr/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965" name="Google Shape;965;p43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66" name="Google Shape;966;p43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3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968" name="Google Shape;968;p43"/>
            <p:cNvCxnSpPr>
              <a:stCxn id="969" idx="2"/>
              <a:endCxn id="970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71" name="Google Shape;971;p43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969" name="Google Shape;969;p43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972" name="Google Shape;972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73" name="Google Shape;973;p43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970" name="Google Shape;970;p43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974" name="Google Shape;974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975" name="Google Shape;975;p43"/>
          <p:cNvCxnSpPr/>
          <p:nvPr/>
        </p:nvCxnSpPr>
        <p:spPr>
          <a:xfrm rot="10800000">
            <a:off x="1862324" y="3183966"/>
            <a:ext cx="1913686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6" name="Google Shape;976;p43"/>
          <p:cNvCxnSpPr/>
          <p:nvPr/>
        </p:nvCxnSpPr>
        <p:spPr>
          <a:xfrm flipH="1" rot="10800000">
            <a:off x="5288010" y="3183284"/>
            <a:ext cx="1919323" cy="682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977" name="Google Shape;977;p43"/>
          <p:cNvGrpSpPr/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978" name="Google Shape;978;p43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79" name="Google Shape;979;p43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3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981" name="Google Shape;981;p43"/>
            <p:cNvCxnSpPr>
              <a:stCxn id="982" idx="2"/>
              <a:endCxn id="983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84" name="Google Shape;984;p43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982" name="Google Shape;982;p43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985" name="Google Shape;985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6" name="Google Shape;986;p43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983" name="Google Shape;983;p43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987" name="Google Shape;987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988" name="Google Shape;988;p43"/>
          <p:cNvCxnSpPr/>
          <p:nvPr/>
        </p:nvCxnSpPr>
        <p:spPr>
          <a:xfrm rot="10800000">
            <a:off x="2524243" y="4749851"/>
            <a:ext cx="4011627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4"/>
          <p:cNvSpPr txBox="1"/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  <a:endParaRPr/>
          </a:p>
        </p:txBody>
      </p:sp>
      <p:sp>
        <p:nvSpPr>
          <p:cNvPr id="994" name="Google Shape;994;p44"/>
          <p:cNvSpPr txBox="1"/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“Octocat”.</a:t>
            </a:r>
            <a:endParaRPr/>
          </a:p>
        </p:txBody>
      </p:sp>
      <p:sp>
        <p:nvSpPr>
          <p:cNvPr id="995" name="Google Shape;99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996" name="Google Shape;996;p44"/>
          <p:cNvSpPr txBox="1"/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97" name="Google Shape;997;p44"/>
          <p:cNvPicPr preferRelativeResize="0"/>
          <p:nvPr/>
        </p:nvPicPr>
        <p:blipFill rotWithShape="1">
          <a:blip r:embed="rId3">
            <a:alphaModFix/>
          </a:blip>
          <a:srcRect b="9134" l="0" r="0" t="0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4"/>
          <p:cNvSpPr txBox="1"/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Git, e colaboração.</a:t>
            </a:r>
            <a:endParaRPr/>
          </a:p>
        </p:txBody>
      </p:sp>
      <p:pic>
        <p:nvPicPr>
          <p:cNvPr descr="Seta: curva ligeira com preenchimento sólido" id="999" name="Google Shape;99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15026">
            <a:off x="6717916" y="1825494"/>
            <a:ext cx="647959" cy="48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44"/>
          <p:cNvPicPr preferRelativeResize="0"/>
          <p:nvPr/>
        </p:nvPicPr>
        <p:blipFill rotWithShape="1">
          <a:blip r:embed="rId5">
            <a:alphaModFix/>
          </a:blip>
          <a:srcRect b="0" l="14864" r="17365" t="0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: curva ligeira com preenchimento sólido" id="1001" name="Google Shape;100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3027811">
            <a:off x="7611096" y="2599055"/>
            <a:ext cx="647959" cy="4873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2" name="Google Shape;1002;p44"/>
          <p:cNvGrpSpPr/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1003" name="Google Shape;1003;p44"/>
            <p:cNvSpPr/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Ícone&#10;&#10;Descrição gerada automaticamente" id="1004" name="Google Shape;1004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09136" y="4033564"/>
              <a:ext cx="396000" cy="3419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5" name="Google Shape;1005;p44"/>
          <p:cNvGrpSpPr/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1006" name="Google Shape;1006;p44"/>
            <p:cNvSpPr/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onexões com preenchimento sólido" id="1007" name="Google Shape;1007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5124" y="2994473"/>
              <a:ext cx="468000" cy="46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8" name="Google Shape;1008;p44"/>
          <p:cNvSpPr txBox="1"/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  <a:endParaRPr/>
          </a:p>
        </p:txBody>
      </p:sp>
      <p:grpSp>
        <p:nvGrpSpPr>
          <p:cNvPr id="1009" name="Google Shape;1009;p44"/>
          <p:cNvGrpSpPr/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010" name="Google Shape;1010;p44"/>
            <p:cNvSpPr/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Globo terrestre: Américas com preenchimento sólido" id="1011" name="Google Shape;1011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7124" y="3519473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5"/>
          <p:cNvSpPr txBox="1"/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2008</a:t>
            </a:r>
            <a:r>
              <a:rPr b="0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→</a:t>
            </a:r>
            <a:endParaRPr b="0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018" name="Google Shape;1018;p45"/>
          <p:cNvSpPr txBox="1"/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9" name="Google Shape;1019;p45"/>
          <p:cNvSpPr txBox="1"/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2018 →</a:t>
            </a:r>
            <a:endParaRPr b="0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45"/>
          <p:cNvSpPr txBox="1"/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Vítima de um dos maiores </a:t>
            </a: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ataques de DDoS 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(ataque distribuído de negação de serviço);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Comprado pela </a:t>
            </a: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Microsoft Corporation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por </a:t>
            </a:r>
            <a:b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 $ 7,5 bilhões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021" name="Google Shape;1021;p45"/>
          <p:cNvSpPr txBox="1"/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Desenvolvido por Chris Wanstrath, J. Hyett, Tom Preston-Werner e Scott Chacon.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6"/>
          <p:cNvSpPr/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46"/>
          <p:cNvSpPr/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46"/>
          <p:cNvGrpSpPr/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029" name="Google Shape;1029;p46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6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1031" name="Google Shape;1031;p46"/>
            <p:cNvCxnSpPr>
              <a:stCxn id="1032" idx="2"/>
              <a:endCxn id="1033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34" name="Google Shape;1034;p46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032" name="Google Shape;1032;p46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1035" name="Google Shape;1035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6" name="Google Shape;1036;p46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1033" name="Google Shape;1033;p46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1037" name="Google Shape;1037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38" name="Google Shape;1038;p46"/>
          <p:cNvSpPr/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7F7F7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gramadora com preenchimento sólido" id="1039" name="Google Shape;103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357" y="2258409"/>
            <a:ext cx="724069" cy="724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rir pasta com preenchimento sólido" id="1040" name="Google Shape;104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3674" y="2961949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46"/>
          <p:cNvSpPr txBox="1"/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≠ GitHub</a:t>
            </a:r>
            <a:endParaRPr/>
          </a:p>
        </p:txBody>
      </p:sp>
      <p:sp>
        <p:nvSpPr>
          <p:cNvPr id="1042" name="Google Shape;104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1043" name="Google Shape;1043;p46"/>
          <p:cNvGrpSpPr/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descr="Computador com preenchimento sólido" id="1044" name="Google Shape;1044;p46"/>
            <p:cNvPicPr preferRelativeResize="0"/>
            <p:nvPr/>
          </p:nvPicPr>
          <p:blipFill rotWithShape="1">
            <a:blip r:embed="rId6">
              <a:alphaModFix/>
            </a:blip>
            <a:srcRect b="18692" l="66372" r="0" t="18269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5" name="Google Shape;1045;p46"/>
            <p:cNvSpPr txBox="1"/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762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600" u="none" cap="none" strike="noStrike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b="1" i="0" sz="16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46"/>
          <p:cNvGrpSpPr/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descr="Programador com preenchimento sólido" id="1047" name="Google Shape;1047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brir pasta com preenchimento sólido" id="1048" name="Google Shape;1048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9" name="Google Shape;1049;p46"/>
          <p:cNvGrpSpPr/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050" name="Google Shape;1050;p46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51" name="Google Shape;1051;p46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6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1053" name="Google Shape;1053;p46"/>
            <p:cNvCxnSpPr>
              <a:stCxn id="1054" idx="2"/>
              <a:endCxn id="1055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56" name="Google Shape;1056;p46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054" name="Google Shape;1054;p46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1057" name="Google Shape;1057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8" name="Google Shape;1058;p46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1055" name="Google Shape;1055;p46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1059" name="Google Shape;1059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1060" name="Google Shape;1060;p46"/>
          <p:cNvCxnSpPr/>
          <p:nvPr/>
        </p:nvCxnSpPr>
        <p:spPr>
          <a:xfrm rot="10800000">
            <a:off x="2278044" y="3183284"/>
            <a:ext cx="1497966" cy="682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061" name="Google Shape;1061;p46"/>
          <p:cNvGrpSpPr/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1062" name="Google Shape;1062;p46"/>
            <p:cNvCxnSpPr/>
            <p:nvPr/>
          </p:nvCxnSpPr>
          <p:spPr>
            <a:xfrm rot="10800000">
              <a:off x="1625797" y="3319773"/>
              <a:ext cx="0" cy="213431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063" name="Google Shape;1063;p46"/>
            <p:cNvSpPr/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40A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6"/>
            <p:cNvSpPr txBox="1"/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 u="none" cap="none" strike="noStrike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Banco de Versões</a:t>
              </a:r>
              <a:endParaRPr/>
            </a:p>
          </p:txBody>
        </p:sp>
        <p:cxnSp>
          <p:nvCxnSpPr>
            <p:cNvPr id="1065" name="Google Shape;1065;p46"/>
            <p:cNvCxnSpPr>
              <a:stCxn id="1066" idx="2"/>
              <a:endCxn id="1067" idx="0"/>
            </p:cNvCxnSpPr>
            <p:nvPr/>
          </p:nvCxnSpPr>
          <p:spPr>
            <a:xfrm flipH="1" rot="10800000">
              <a:off x="1593228" y="3978779"/>
              <a:ext cx="1200" cy="735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68" name="Google Shape;1068;p46"/>
            <p:cNvGrpSpPr/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066" name="Google Shape;1066;p46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1</a:t>
                </a:r>
                <a:endParaRPr/>
              </a:p>
            </p:txBody>
          </p:sp>
          <p:pic>
            <p:nvPicPr>
              <p:cNvPr descr="Caixa com preenchimento sólido" id="1069" name="Google Shape;1069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70" name="Google Shape;1070;p46"/>
            <p:cNvGrpSpPr/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1067" name="Google Shape;1067;p46"/>
              <p:cNvSpPr/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pt-BR" sz="1400" u="none" cap="none" strike="noStrike">
                    <a:solidFill>
                      <a:srgbClr val="040A2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Versão 2</a:t>
                </a:r>
                <a:endParaRPr/>
              </a:p>
            </p:txBody>
          </p:sp>
          <p:pic>
            <p:nvPicPr>
              <p:cNvPr descr="Caixa com preenchimento sólido" id="1071" name="Google Shape;1071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Git - Logo Downloads" id="1072" name="Google Shape;1072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53952" y="4657522"/>
            <a:ext cx="775895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46"/>
          <p:cNvPicPr preferRelativeResize="0"/>
          <p:nvPr/>
        </p:nvPicPr>
        <p:blipFill rotWithShape="1">
          <a:blip r:embed="rId9">
            <a:alphaModFix/>
          </a:blip>
          <a:srcRect b="0" l="14864" r="17365" t="0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: curva ligeira com preenchimento sólido" id="1074" name="Google Shape;1074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 rot="8722204">
            <a:off x="4422990" y="1276049"/>
            <a:ext cx="647959" cy="4873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: curva ligeira com preenchimento sólido" id="1075" name="Google Shape;1075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9663863">
            <a:off x="5431296" y="4425646"/>
            <a:ext cx="838625" cy="4873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6" name="Google Shape;1076;p46"/>
          <p:cNvCxnSpPr/>
          <p:nvPr/>
        </p:nvCxnSpPr>
        <p:spPr>
          <a:xfrm rot="10800000">
            <a:off x="5264304" y="3192701"/>
            <a:ext cx="1497966" cy="682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descr="Seta: curva ligeira com preenchimento sólido" id="1077" name="Google Shape;1077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4843777">
            <a:off x="4205778" y="4031433"/>
            <a:ext cx="647959" cy="4873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: curva ligeira com preenchimento sólido" id="1078" name="Google Shape;1078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 rot="-9663863">
            <a:off x="2756569" y="4413832"/>
            <a:ext cx="838625" cy="48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084" name="Google Shape;1084;p47"/>
          <p:cNvSpPr txBox="1"/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85" name="Google Shape;1085;p47"/>
          <p:cNvGrpSpPr/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086" name="Google Shape;1086;p47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7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88" name="Google Shape;1088;p47"/>
          <p:cNvGrpSpPr/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1089" name="Google Shape;1089;p47"/>
            <p:cNvSpPr/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7"/>
            <p:cNvSpPr txBox="1"/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091" name="Google Shape;1091;p47"/>
          <p:cNvGrpSpPr/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1092" name="Google Shape;1092;p47"/>
            <p:cNvSpPr/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7"/>
            <p:cNvSpPr txBox="1"/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94" name="Google Shape;1094;p47"/>
          <p:cNvSpPr txBox="1"/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Code através do aplicativo autenticador (ex.: Microsoft Authenticator) e insira o código no GitHub;</a:t>
            </a:r>
            <a:endParaRPr/>
          </a:p>
        </p:txBody>
      </p:sp>
      <p:sp>
        <p:nvSpPr>
          <p:cNvPr id="1095" name="Google Shape;1095;p47"/>
          <p:cNvSpPr txBox="1"/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  <a:endParaRPr/>
          </a:p>
        </p:txBody>
      </p:sp>
      <p:sp>
        <p:nvSpPr>
          <p:cNvPr id="1096" name="Google Shape;1096;p47"/>
          <p:cNvSpPr txBox="1"/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  <a:endParaRPr/>
          </a:p>
        </p:txBody>
      </p:sp>
      <p:sp>
        <p:nvSpPr>
          <p:cNvPr id="1097" name="Google Shape;1097;p47"/>
          <p:cNvSpPr txBox="1"/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Password and authentication &gt; Two-factor authentication &gt; Authenticator app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104" name="Google Shape;1104;p48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b="1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5" name="Google Shape;1105;p48"/>
          <p:cNvSpPr txBox="1"/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2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https://github.com/</a:t>
            </a:r>
            <a:endParaRPr b="1" i="1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ursor com preenchimento sólido" id="1106" name="Google Shape;110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6679" y="406049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48"/>
          <p:cNvPicPr preferRelativeResize="0"/>
          <p:nvPr/>
        </p:nvPicPr>
        <p:blipFill rotWithShape="1">
          <a:blip r:embed="rId6">
            <a:alphaModFix/>
          </a:blip>
          <a:srcRect b="4292" l="0" r="0" t="0"/>
          <a:stretch/>
        </p:blipFill>
        <p:spPr>
          <a:xfrm>
            <a:off x="694971" y="1499867"/>
            <a:ext cx="3048000" cy="218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9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  <a:endParaRPr/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D6D6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e configurando o Git, e autenticando o GitHub via Token e Chave SSH</a:t>
            </a:r>
            <a:endParaRPr/>
          </a:p>
        </p:txBody>
      </p:sp>
      <p:pic>
        <p:nvPicPr>
          <p:cNvPr id="1113" name="Google Shape;111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120" name="Google Shape;1120;p50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b="1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1" name="Google Shape;1121;p50"/>
          <p:cNvSpPr txBox="1"/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2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https://git-scm.com/downloads</a:t>
            </a:r>
            <a:endParaRPr b="1" i="1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ursor com preenchimento sólido" id="1122" name="Google Shape;112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3289" y="406049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50"/>
          <p:cNvPicPr preferRelativeResize="0"/>
          <p:nvPr/>
        </p:nvPicPr>
        <p:blipFill rotWithShape="1">
          <a:blip r:embed="rId6">
            <a:alphaModFix/>
          </a:blip>
          <a:srcRect b="4292" l="0" r="0" t="0"/>
          <a:stretch/>
        </p:blipFill>
        <p:spPr>
          <a:xfrm>
            <a:off x="694971" y="1499867"/>
            <a:ext cx="3048000" cy="218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129" name="Google Shape;1129;p51"/>
          <p:cNvSpPr txBox="1"/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Git no Windows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30" name="Google Shape;1130;p51"/>
          <p:cNvGrpSpPr/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131" name="Google Shape;1131;p51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1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33" name="Google Shape;1133;p51"/>
          <p:cNvGrpSpPr/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1134" name="Google Shape;1134;p51"/>
            <p:cNvSpPr/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1"/>
            <p:cNvSpPr txBox="1"/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36" name="Google Shape;1136;p51"/>
          <p:cNvGrpSpPr/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1137" name="Google Shape;1137;p51"/>
            <p:cNvSpPr/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1"/>
            <p:cNvSpPr txBox="1"/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39" name="Google Shape;1139;p51"/>
          <p:cNvSpPr txBox="1"/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b="0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https://git-scm.com/download/win</a:t>
            </a:r>
            <a:r>
              <a:rPr b="0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/>
          </a:p>
        </p:txBody>
      </p:sp>
      <p:sp>
        <p:nvSpPr>
          <p:cNvPr id="1140" name="Google Shape;1140;p51"/>
          <p:cNvSpPr txBox="1"/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  <a:endParaRPr/>
          </a:p>
        </p:txBody>
      </p:sp>
      <p:sp>
        <p:nvSpPr>
          <p:cNvPr id="1141" name="Google Shape;1141;p51"/>
          <p:cNvSpPr txBox="1"/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  <a:endParaRPr/>
          </a:p>
        </p:txBody>
      </p:sp>
      <p:sp>
        <p:nvSpPr>
          <p:cNvPr id="1142" name="Google Shape;1142;p51"/>
          <p:cNvSpPr txBox="1"/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5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"Select Components“, deixe as opções “Git Bash Here” e “Git GUI Here” marcadas.</a:t>
            </a:r>
            <a:endParaRPr/>
          </a:p>
        </p:txBody>
      </p:sp>
      <p:grpSp>
        <p:nvGrpSpPr>
          <p:cNvPr id="1143" name="Google Shape;1143;p51"/>
          <p:cNvGrpSpPr/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1144" name="Google Shape;1144;p51"/>
            <p:cNvSpPr/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1"/>
            <p:cNvSpPr txBox="1"/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46" name="Google Shape;1146;p51"/>
          <p:cNvSpPr txBox="1"/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“Install”, e “Finish”.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153" name="Google Shape;1153;p52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b="1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4" name="Google Shape;1154;p52"/>
          <p:cNvSpPr txBox="1"/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2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https://git-scm.com/download/win</a:t>
            </a:r>
            <a:endParaRPr b="1" i="1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ursor com preenchimento sólido" id="1155" name="Google Shape;115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5549" y="406049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52"/>
          <p:cNvPicPr preferRelativeResize="0"/>
          <p:nvPr/>
        </p:nvPicPr>
        <p:blipFill rotWithShape="1">
          <a:blip r:embed="rId6">
            <a:alphaModFix/>
          </a:blip>
          <a:srcRect b="4292" l="0" r="0" t="0"/>
          <a:stretch/>
        </p:blipFill>
        <p:spPr>
          <a:xfrm>
            <a:off x="694971" y="1499867"/>
            <a:ext cx="3048000" cy="218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b="1" i="1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  <a:endParaRPr/>
          </a:p>
        </p:txBody>
      </p:sp>
      <p:pic>
        <p:nvPicPr>
          <p:cNvPr descr="Aspas de abertura estrutura de tópicos" id="153" name="Google Shape;15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79" y="1611678"/>
            <a:ext cx="76963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b="1" i="1" lang="pt-BR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b="0" i="0" lang="pt-BR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b="0" i="0" lang="pt-BR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pt-BR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b="0" i="0" lang="pt-BR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1162" name="Google Shape;1162;p53"/>
          <p:cNvGrpSpPr/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163" name="Google Shape;1163;p53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3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65" name="Google Shape;1165;p53"/>
          <p:cNvGrpSpPr/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1166" name="Google Shape;1166;p53"/>
            <p:cNvSpPr/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3"/>
            <p:cNvSpPr txBox="1"/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68" name="Google Shape;1168;p53"/>
          <p:cNvSpPr txBox="1"/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b="0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https://git-scm.com/download/linux</a:t>
            </a:r>
            <a:r>
              <a:rPr b="0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/>
          </a:p>
        </p:txBody>
      </p:sp>
      <p:sp>
        <p:nvSpPr>
          <p:cNvPr id="1169" name="Google Shape;1169;p53"/>
          <p:cNvSpPr txBox="1"/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Git:</a:t>
            </a:r>
            <a:endParaRPr/>
          </a:p>
        </p:txBody>
      </p:sp>
      <p:sp>
        <p:nvSpPr>
          <p:cNvPr id="1170" name="Google Shape;1170;p53"/>
          <p:cNvSpPr txBox="1"/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Git no Linux (Ubuntu)</a:t>
            </a:r>
            <a:endParaRPr/>
          </a:p>
        </p:txBody>
      </p:sp>
      <p:sp>
        <p:nvSpPr>
          <p:cNvPr id="1171" name="Google Shape;1171;p53"/>
          <p:cNvSpPr/>
          <p:nvPr/>
        </p:nvSpPr>
        <p:spPr>
          <a:xfrm>
            <a:off x="1439338" y="3009915"/>
            <a:ext cx="6985525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# add-apt-repository ppa:git-core/ppa</a:t>
            </a:r>
            <a:endParaRPr b="1" i="0" sz="1600" u="none" cap="none" strike="noStrike">
              <a:solidFill>
                <a:srgbClr val="EA4E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2" name="Google Shape;1172;p53"/>
          <p:cNvSpPr/>
          <p:nvPr/>
        </p:nvSpPr>
        <p:spPr>
          <a:xfrm>
            <a:off x="1439338" y="3587095"/>
            <a:ext cx="6985525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# apt update</a:t>
            </a:r>
            <a:endParaRPr/>
          </a:p>
        </p:txBody>
      </p:sp>
      <p:sp>
        <p:nvSpPr>
          <p:cNvPr id="1173" name="Google Shape;1173;p53"/>
          <p:cNvSpPr/>
          <p:nvPr/>
        </p:nvSpPr>
        <p:spPr>
          <a:xfrm>
            <a:off x="1439338" y="4164276"/>
            <a:ext cx="6985525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# apt install git</a:t>
            </a:r>
            <a:endParaRPr b="1" i="0" sz="1600" u="none" cap="none" strike="noStrike">
              <a:solidFill>
                <a:srgbClr val="EA4E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180" name="Google Shape;1180;p54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24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b="1" i="0" sz="24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1" name="Google Shape;1181;p54"/>
          <p:cNvSpPr txBox="1"/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2400" u="sng" cap="none" strike="noStrike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https://git-scm.com/download/linux</a:t>
            </a:r>
            <a:endParaRPr b="1" i="1" sz="2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ursor com preenchimento sólido" id="1182" name="Google Shape;118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6999" y="4060490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54"/>
          <p:cNvPicPr preferRelativeResize="0"/>
          <p:nvPr/>
        </p:nvPicPr>
        <p:blipFill rotWithShape="1">
          <a:blip r:embed="rId6">
            <a:alphaModFix/>
          </a:blip>
          <a:srcRect b="4292" l="0" r="0" t="0"/>
          <a:stretch/>
        </p:blipFill>
        <p:spPr>
          <a:xfrm>
            <a:off x="694971" y="1499867"/>
            <a:ext cx="3048000" cy="218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1189" name="Google Shape;1189;p55"/>
          <p:cNvGrpSpPr/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190" name="Google Shape;1190;p55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5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92" name="Google Shape;1192;p55"/>
          <p:cNvGrpSpPr/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1193" name="Google Shape;1193;p55"/>
            <p:cNvSpPr/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5"/>
            <p:cNvSpPr txBox="1"/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95" name="Google Shape;1195;p55"/>
          <p:cNvSpPr txBox="1"/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b="0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https://git-scm.com/download/mac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/>
          </a:p>
        </p:txBody>
      </p:sp>
      <p:sp>
        <p:nvSpPr>
          <p:cNvPr id="1196" name="Google Shape;1196;p55"/>
          <p:cNvSpPr txBox="1"/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Homebrew: &lt; </a:t>
            </a:r>
            <a:r>
              <a:rPr b="0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https://brew.sh/</a:t>
            </a:r>
            <a:r>
              <a:rPr b="0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/>
          </a:p>
        </p:txBody>
      </p:sp>
      <p:sp>
        <p:nvSpPr>
          <p:cNvPr id="1197" name="Google Shape;1197;p55"/>
          <p:cNvSpPr txBox="1"/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Git no macOS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98" name="Google Shape;1198;p55"/>
          <p:cNvGrpSpPr/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1199" name="Google Shape;1199;p55"/>
            <p:cNvSpPr/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5"/>
            <p:cNvSpPr txBox="1"/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01" name="Google Shape;1201;p55"/>
          <p:cNvSpPr txBox="1"/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Git: </a:t>
            </a:r>
            <a:endParaRPr/>
          </a:p>
        </p:txBody>
      </p:sp>
      <p:sp>
        <p:nvSpPr>
          <p:cNvPr id="1202" name="Google Shape;1202;p55"/>
          <p:cNvSpPr/>
          <p:nvPr/>
        </p:nvSpPr>
        <p:spPr>
          <a:xfrm>
            <a:off x="1443915" y="3721655"/>
            <a:ext cx="6980948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brew install git</a:t>
            </a:r>
            <a:endParaRPr b="1" i="0" sz="1600" u="none" cap="none" strike="noStrike">
              <a:solidFill>
                <a:srgbClr val="EA4E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1208" name="Google Shape;1208;p56"/>
          <p:cNvGrpSpPr/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1209" name="Google Shape;1209;p56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6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211" name="Google Shape;1211;p56"/>
          <p:cNvGrpSpPr/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1212" name="Google Shape;1212;p56"/>
            <p:cNvSpPr/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6"/>
            <p:cNvSpPr txBox="1"/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14" name="Google Shape;1214;p56"/>
          <p:cNvSpPr txBox="1"/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  <a:endParaRPr/>
          </a:p>
        </p:txBody>
      </p:sp>
      <p:sp>
        <p:nvSpPr>
          <p:cNvPr id="1215" name="Google Shape;1215;p56"/>
          <p:cNvSpPr txBox="1"/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Branch Padrão:</a:t>
            </a:r>
            <a:endParaRPr/>
          </a:p>
        </p:txBody>
      </p:sp>
      <p:sp>
        <p:nvSpPr>
          <p:cNvPr id="1216" name="Google Shape;1216;p56"/>
          <p:cNvSpPr txBox="1"/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Git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7" name="Google Shape;1217;p56"/>
          <p:cNvSpPr/>
          <p:nvPr/>
        </p:nvSpPr>
        <p:spPr>
          <a:xfrm>
            <a:off x="719138" y="1617279"/>
            <a:ext cx="7705725" cy="393600"/>
          </a:xfrm>
          <a:prstGeom prst="roundRect">
            <a:avLst>
              <a:gd fmla="val 8664" name="adj"/>
            </a:avLst>
          </a:prstGeom>
          <a:solidFill>
            <a:srgbClr val="EA4E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$ git config --list</a:t>
            </a:r>
            <a:endParaRPr b="1" i="0" sz="1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8" name="Google Shape;1218;p56"/>
          <p:cNvSpPr/>
          <p:nvPr/>
        </p:nvSpPr>
        <p:spPr>
          <a:xfrm>
            <a:off x="1439338" y="2823116"/>
            <a:ext cx="6985525" cy="736024"/>
          </a:xfrm>
          <a:prstGeom prst="roundRect">
            <a:avLst>
              <a:gd fmla="val 4332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config --global user.name "Nome Sobrenome"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config --global user.email seuemail@email.com</a:t>
            </a:r>
            <a:endParaRPr/>
          </a:p>
        </p:txBody>
      </p:sp>
      <p:sp>
        <p:nvSpPr>
          <p:cNvPr id="1219" name="Google Shape;1219;p56"/>
          <p:cNvSpPr/>
          <p:nvPr/>
        </p:nvSpPr>
        <p:spPr>
          <a:xfrm>
            <a:off x="1433196" y="4337148"/>
            <a:ext cx="6985525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config --global init.defaultBranch main</a:t>
            </a:r>
            <a:endParaRPr b="1" i="0" sz="1600" u="none" cap="none" strike="noStrike">
              <a:solidFill>
                <a:srgbClr val="EA4E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57"/>
          <p:cNvPicPr preferRelativeResize="0"/>
          <p:nvPr/>
        </p:nvPicPr>
        <p:blipFill rotWithShape="1">
          <a:blip r:embed="rId3">
            <a:alphaModFix/>
          </a:blip>
          <a:srcRect b="1890" l="0" r="1563" t="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fmla="val 3466" name="adj"/>
            </a:avLst>
          </a:prstGeom>
          <a:noFill/>
          <a:ln>
            <a:noFill/>
          </a:ln>
        </p:spPr>
      </p:pic>
      <p:grpSp>
        <p:nvGrpSpPr>
          <p:cNvPr id="1225" name="Google Shape;1225;p57"/>
          <p:cNvGrpSpPr/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26" name="Google Shape;1226;p57"/>
            <p:cNvSpPr/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Ícone&#10;&#10;Descrição gerada automaticamente" id="1227" name="Google Shape;1227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9444" y="2686856"/>
              <a:ext cx="406557" cy="3970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8" name="Google Shape;122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229" name="Google Shape;1229;p57"/>
          <p:cNvSpPr txBox="1"/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b="1" i="1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b="1" i="1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 settings &gt; Tokens (classic)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b="1" i="1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 new token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230" name="Google Shape;1230;p57"/>
          <p:cNvSpPr txBox="1"/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8"/>
          <p:cNvSpPr txBox="1"/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  <a:endParaRPr/>
          </a:p>
        </p:txBody>
      </p:sp>
      <p:sp>
        <p:nvSpPr>
          <p:cNvPr id="1236" name="Google Shape;1236;p58"/>
          <p:cNvSpPr txBox="1"/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  <a:endParaRPr/>
          </a:p>
        </p:txBody>
      </p:sp>
      <p:sp>
        <p:nvSpPr>
          <p:cNvPr id="1237" name="Google Shape;1237;p58"/>
          <p:cNvSpPr txBox="1"/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  <a:endParaRPr/>
          </a:p>
        </p:txBody>
      </p:sp>
      <p:sp>
        <p:nvSpPr>
          <p:cNvPr id="1238" name="Google Shape;1238;p58"/>
          <p:cNvSpPr txBox="1"/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  <a:endParaRPr/>
          </a:p>
        </p:txBody>
      </p:sp>
      <p:sp>
        <p:nvSpPr>
          <p:cNvPr id="1239" name="Google Shape;1239;p58"/>
          <p:cNvSpPr/>
          <p:nvPr/>
        </p:nvSpPr>
        <p:spPr>
          <a:xfrm>
            <a:off x="1443479" y="3048801"/>
            <a:ext cx="6971537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config --global credential.helper cache</a:t>
            </a:r>
            <a:endParaRPr b="1" i="0" sz="1600" u="none" cap="none" strike="noStrike">
              <a:solidFill>
                <a:srgbClr val="EA4E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0" name="Google Shape;1240;p58"/>
          <p:cNvSpPr/>
          <p:nvPr/>
        </p:nvSpPr>
        <p:spPr>
          <a:xfrm>
            <a:off x="1443479" y="4020178"/>
            <a:ext cx="6965395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config --global credential.helper store</a:t>
            </a:r>
            <a:endParaRPr b="1" i="0" sz="1600" u="none" cap="none" strike="noStrike">
              <a:solidFill>
                <a:srgbClr val="EA4E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41" name="Google Shape;1241;p58"/>
          <p:cNvSpPr txBox="1"/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Veja mais na doc.: </a:t>
            </a:r>
            <a:r>
              <a:rPr b="0" i="0" lang="pt-BR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https://git-scm.com/book/pt-br/v2/Git-Tools-Credential-Storage</a:t>
            </a:r>
            <a:endParaRPr b="0" i="0" sz="18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1243" name="Google Shape;1243;p58"/>
          <p:cNvGrpSpPr/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1244" name="Google Shape;1244;p58"/>
            <p:cNvSpPr/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Ícone&#10;&#10;Descrição gerada automaticamente" id="1245" name="Google Shape;1245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2471" y="1955685"/>
              <a:ext cx="396000" cy="39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6" name="Google Shape;1246;p58"/>
          <p:cNvGrpSpPr/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247" name="Google Shape;1247;p58"/>
            <p:cNvSpPr/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Ícone&#10;&#10;Descrição gerada automaticamente" id="1248" name="Google Shape;1248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2471" y="1955685"/>
              <a:ext cx="396000" cy="39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254" name="Google Shape;1254;p59"/>
          <p:cNvSpPr txBox="1"/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  <a:endParaRPr/>
          </a:p>
        </p:txBody>
      </p:sp>
      <p:grpSp>
        <p:nvGrpSpPr>
          <p:cNvPr id="1255" name="Google Shape;1255;p59"/>
          <p:cNvGrpSpPr/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56" name="Google Shape;1256;p59"/>
            <p:cNvSpPr/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Ícone&#10;&#10;Descrição gerada automaticamente" id="1257" name="Google Shape;1257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9444" y="2686856"/>
              <a:ext cx="406557" cy="3970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8" name="Google Shape;1258;p59"/>
          <p:cNvSpPr txBox="1"/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b="1" i="1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b="1" i="1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and GPG keys 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1" i="1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key</a:t>
            </a: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1259" name="Google Shape;1259;p59"/>
          <p:cNvPicPr preferRelativeResize="0"/>
          <p:nvPr/>
        </p:nvPicPr>
        <p:blipFill rotWithShape="1">
          <a:blip r:embed="rId4">
            <a:alphaModFix/>
          </a:blip>
          <a:srcRect b="1303" l="0" r="70" t="0"/>
          <a:stretch/>
        </p:blipFill>
        <p:spPr>
          <a:xfrm>
            <a:off x="1437692" y="2941854"/>
            <a:ext cx="5302742" cy="1807997"/>
          </a:xfrm>
          <a:prstGeom prst="roundRect">
            <a:avLst>
              <a:gd fmla="val 346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60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 e GitHub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D6D6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primeiro repositório à manipulação de branches</a:t>
            </a:r>
            <a:endParaRPr/>
          </a:p>
        </p:txBody>
      </p:sp>
      <p:pic>
        <p:nvPicPr>
          <p:cNvPr id="1265" name="Google Shape;12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271" name="Google Shape;1271;p61"/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2" name="Google Shape;1272;p61"/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Git na sua máquina:</a:t>
            </a:r>
            <a:endParaRPr/>
          </a:p>
        </p:txBody>
      </p:sp>
      <p:grpSp>
        <p:nvGrpSpPr>
          <p:cNvPr id="1273" name="Google Shape;1273;p61"/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1274" name="Google Shape;1274;p61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61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76" name="Google Shape;1276;p61"/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Git;</a:t>
            </a:r>
            <a:endParaRPr/>
          </a:p>
        </p:txBody>
      </p:sp>
      <p:grpSp>
        <p:nvGrpSpPr>
          <p:cNvPr id="1277" name="Google Shape;1277;p61"/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1278" name="Google Shape;1278;p61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1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80" name="Google Shape;1280;p61"/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Git existente.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62"/>
          <p:cNvSpPr txBox="1"/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Git  pelo terminal ou clique no atalho em “Git Bash Here”:</a:t>
            </a:r>
            <a:endParaRPr/>
          </a:p>
        </p:txBody>
      </p:sp>
      <p:sp>
        <p:nvSpPr>
          <p:cNvPr id="1286" name="Google Shape;128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1287" name="Google Shape;1287;p62"/>
          <p:cNvGrpSpPr/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1288" name="Google Shape;1288;p62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2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90" name="Google Shape;1290;p62"/>
          <p:cNvSpPr txBox="1"/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Git no diretório escolhido:</a:t>
            </a:r>
            <a:endParaRPr/>
          </a:p>
        </p:txBody>
      </p:sp>
      <p:sp>
        <p:nvSpPr>
          <p:cNvPr id="1291" name="Google Shape;1291;p62"/>
          <p:cNvSpPr/>
          <p:nvPr/>
        </p:nvSpPr>
        <p:spPr>
          <a:xfrm>
            <a:off x="1433196" y="3222455"/>
            <a:ext cx="6985525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init</a:t>
            </a:r>
            <a:endParaRPr b="1" i="0" sz="1600" u="none" cap="none" strike="noStrike">
              <a:solidFill>
                <a:srgbClr val="EA4E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292" name="Google Shape;1292;p62"/>
          <p:cNvGrpSpPr/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293" name="Google Shape;1293;p62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2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295" name="Google Shape;1295;p62"/>
          <p:cNvSpPr txBox="1"/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  <a:endParaRPr/>
          </a:p>
        </p:txBody>
      </p:sp>
      <p:sp>
        <p:nvSpPr>
          <p:cNvPr id="1296" name="Google Shape;1296;p62"/>
          <p:cNvSpPr/>
          <p:nvPr/>
        </p:nvSpPr>
        <p:spPr>
          <a:xfrm>
            <a:off x="1425202" y="4198674"/>
            <a:ext cx="6985525" cy="671038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remote add origin https://github.com/username/nome-do-repositorio.git</a:t>
            </a:r>
            <a:endParaRPr/>
          </a:p>
        </p:txBody>
      </p:sp>
      <p:sp>
        <p:nvSpPr>
          <p:cNvPr id="1297" name="Google Shape;1297;p62"/>
          <p:cNvSpPr txBox="1"/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18"/>
          <p:cNvCxnSpPr>
            <a:stCxn id="160" idx="4"/>
          </p:cNvCxnSpPr>
          <p:nvPr/>
        </p:nvCxnSpPr>
        <p:spPr>
          <a:xfrm>
            <a:off x="4851291" y="3952576"/>
            <a:ext cx="0" cy="286200"/>
          </a:xfrm>
          <a:prstGeom prst="straightConnector1">
            <a:avLst/>
          </a:prstGeom>
          <a:noFill/>
          <a:ln cap="flat" cmpd="sng" w="38100">
            <a:solidFill>
              <a:srgbClr val="EA4E60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1" name="Google Shape;161;p1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Git e GitHub.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b="0" i="0" sz="20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18"/>
          <p:cNvCxnSpPr>
            <a:stCxn id="166" idx="4"/>
          </p:cNvCxnSpPr>
          <p:nvPr/>
        </p:nvCxnSpPr>
        <p:spPr>
          <a:xfrm>
            <a:off x="2496653" y="3941537"/>
            <a:ext cx="0" cy="298200"/>
          </a:xfrm>
          <a:prstGeom prst="straightConnector1">
            <a:avLst/>
          </a:prstGeom>
          <a:noFill/>
          <a:ln cap="flat" cmpd="sng" w="38100">
            <a:solidFill>
              <a:srgbClr val="EA4E6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67" name="Google Shape;167;p18"/>
          <p:cNvCxnSpPr>
            <a:stCxn id="168" idx="6"/>
          </p:cNvCxnSpPr>
          <p:nvPr/>
        </p:nvCxnSpPr>
        <p:spPr>
          <a:xfrm>
            <a:off x="1605471" y="3658288"/>
            <a:ext cx="5476800" cy="0"/>
          </a:xfrm>
          <a:prstGeom prst="straightConnector1">
            <a:avLst/>
          </a:prstGeom>
          <a:noFill/>
          <a:ln cap="flat" cmpd="sng" w="38100">
            <a:solidFill>
              <a:srgbClr val="EA4E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8"/>
          <p:cNvSpPr txBox="1"/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3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  <a:endParaRPr/>
          </a:p>
          <a:p>
            <a:pPr indent="0" lvl="3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Git e GitHub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  <a:endParaRPr/>
          </a:p>
        </p:txBody>
      </p:sp>
      <p:cxnSp>
        <p:nvCxnSpPr>
          <p:cNvPr id="171" name="Google Shape;171;p18"/>
          <p:cNvCxnSpPr>
            <a:stCxn id="172" idx="0"/>
          </p:cNvCxnSpPr>
          <p:nvPr/>
        </p:nvCxnSpPr>
        <p:spPr>
          <a:xfrm rot="10800000">
            <a:off x="6040283" y="3040314"/>
            <a:ext cx="0" cy="321900"/>
          </a:xfrm>
          <a:prstGeom prst="straightConnector1">
            <a:avLst/>
          </a:prstGeom>
          <a:noFill/>
          <a:ln cap="flat" cmpd="sng" w="38100">
            <a:solidFill>
              <a:srgbClr val="EA4E60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73" name="Google Shape;173;p18"/>
          <p:cNvGrpSpPr/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74" name="Google Shape;174;p18"/>
            <p:cNvSpPr/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Marca de seleção com preenchimento sólido" id="175" name="Google Shape;175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8"/>
          <p:cNvSpPr txBox="1"/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  <a:endParaRPr/>
          </a:p>
        </p:txBody>
      </p:sp>
      <p:cxnSp>
        <p:nvCxnSpPr>
          <p:cNvPr id="177" name="Google Shape;177;p18"/>
          <p:cNvCxnSpPr>
            <a:stCxn id="178" idx="0"/>
          </p:cNvCxnSpPr>
          <p:nvPr/>
        </p:nvCxnSpPr>
        <p:spPr>
          <a:xfrm rot="10800000">
            <a:off x="3655039" y="3037671"/>
            <a:ext cx="0" cy="327600"/>
          </a:xfrm>
          <a:prstGeom prst="straightConnector1">
            <a:avLst/>
          </a:prstGeom>
          <a:noFill/>
          <a:ln cap="flat" cmpd="sng" w="38100">
            <a:solidFill>
              <a:srgbClr val="EA4E60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79" name="Google Shape;179;p18"/>
          <p:cNvGrpSpPr/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166" name="Google Shape;166;p18"/>
            <p:cNvSpPr/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upa com preenchimento sólido" id="180" name="Google Shape;180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18"/>
          <p:cNvGrpSpPr/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178" name="Google Shape;178;p18"/>
            <p:cNvSpPr/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2" name="Google Shape;182;p18"/>
            <p:cNvGrpSpPr/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descr="Laptop com preenchimento sólido" id="183" name="Google Shape;183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Escudo com marca de verificação com preenchimento sólido" id="184" name="Google Shape;184;p1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5" name="Google Shape;185;p18"/>
          <p:cNvGrpSpPr/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168" name="Google Shape;168;p18"/>
            <p:cNvSpPr/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6" name="Google Shape;186;p18"/>
            <p:cNvGrpSpPr/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descr="Ícone&#10;&#10;Descrição gerada automaticamente" id="187" name="Google Shape;187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Ícone&#10;&#10;Descrição gerada automaticamente" id="188" name="Google Shape;188;p1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9" name="Google Shape;189;p18"/>
          <p:cNvGrpSpPr/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160" name="Google Shape;160;p18"/>
            <p:cNvSpPr/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brir pasta estrutura de tópicos" id="190" name="Google Shape;190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18"/>
          <p:cNvGrpSpPr/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72" name="Google Shape;172;p18"/>
            <p:cNvSpPr/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Lâmpada com preenchimento sólido" id="192" name="Google Shape;192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303" name="Google Shape;1303;p63"/>
          <p:cNvSpPr txBox="1"/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4" name="Google Shape;1304;p63"/>
          <p:cNvSpPr txBox="1"/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63"/>
          <p:cNvSpPr txBox="1"/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GitBash, insira o comando git clone e cole o conteúdo copiado para cloná-lo:</a:t>
            </a:r>
            <a:endParaRPr/>
          </a:p>
        </p:txBody>
      </p:sp>
      <p:sp>
        <p:nvSpPr>
          <p:cNvPr id="1306" name="Google Shape;1306;p63"/>
          <p:cNvSpPr/>
          <p:nvPr/>
        </p:nvSpPr>
        <p:spPr>
          <a:xfrm>
            <a:off x="1311126" y="4392513"/>
            <a:ext cx="7113737" cy="448333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clone https://github.com/username/nome-do-repositorio</a:t>
            </a:r>
            <a:endParaRPr/>
          </a:p>
        </p:txBody>
      </p:sp>
      <p:sp>
        <p:nvSpPr>
          <p:cNvPr id="1307" name="Google Shape;1307;p63"/>
          <p:cNvSpPr txBox="1"/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Git, acesse seu repositório no GitHub e siga os próximos passos:</a:t>
            </a:r>
            <a:endParaRPr/>
          </a:p>
        </p:txBody>
      </p:sp>
      <p:grpSp>
        <p:nvGrpSpPr>
          <p:cNvPr id="1308" name="Google Shape;1308;p63"/>
          <p:cNvGrpSpPr/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1309" name="Google Shape;1309;p63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3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311" name="Google Shape;1311;p63"/>
          <p:cNvGrpSpPr/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12" name="Google Shape;1312;p63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3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64"/>
          <p:cNvSpPr txBox="1"/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repository”:</a:t>
            </a:r>
            <a:endParaRPr/>
          </a:p>
        </p:txBody>
      </p:sp>
      <p:sp>
        <p:nvSpPr>
          <p:cNvPr id="1319" name="Google Shape;131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1320" name="Google Shape;1320;p64"/>
          <p:cNvGrpSpPr/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1321" name="Google Shape;1321;p64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4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23" name="Google Shape;1323;p64"/>
          <p:cNvSpPr txBox="1"/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  <a:endParaRPr/>
          </a:p>
        </p:txBody>
      </p:sp>
      <p:grpSp>
        <p:nvGrpSpPr>
          <p:cNvPr id="1324" name="Google Shape;1324;p64"/>
          <p:cNvGrpSpPr/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1325" name="Google Shape;1325;p64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64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27" name="Google Shape;1327;p64"/>
          <p:cNvSpPr txBox="1"/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  <a:endParaRPr/>
          </a:p>
        </p:txBody>
      </p:sp>
      <p:sp>
        <p:nvSpPr>
          <p:cNvPr id="1328" name="Google Shape;1328;p64"/>
          <p:cNvSpPr txBox="1"/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329" name="Google Shape;1329;p64"/>
          <p:cNvGrpSpPr/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1330" name="Google Shape;1330;p64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4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32" name="Google Shape;1332;p64"/>
          <p:cNvSpPr txBox="1"/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65"/>
          <p:cNvSpPr txBox="1"/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repository”:</a:t>
            </a:r>
            <a:endParaRPr/>
          </a:p>
        </p:txBody>
      </p:sp>
      <p:sp>
        <p:nvSpPr>
          <p:cNvPr id="1338" name="Google Shape;133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1339" name="Google Shape;1339;p65"/>
          <p:cNvGrpSpPr/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1340" name="Google Shape;1340;p65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5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2" name="Google Shape;1342;p65"/>
          <p:cNvSpPr txBox="1"/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  <a:endParaRPr/>
          </a:p>
        </p:txBody>
      </p:sp>
      <p:grpSp>
        <p:nvGrpSpPr>
          <p:cNvPr id="1343" name="Google Shape;1343;p65"/>
          <p:cNvGrpSpPr/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1344" name="Google Shape;1344;p65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5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46" name="Google Shape;1346;p65"/>
          <p:cNvSpPr txBox="1"/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“Create repository”, e pronto!</a:t>
            </a:r>
            <a:endParaRPr/>
          </a:p>
        </p:txBody>
      </p:sp>
      <p:sp>
        <p:nvSpPr>
          <p:cNvPr id="1347" name="Google Shape;1347;p65"/>
          <p:cNvSpPr txBox="1"/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66"/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  <a:endParaRPr/>
          </a:p>
        </p:txBody>
      </p:sp>
      <p:sp>
        <p:nvSpPr>
          <p:cNvPr id="1353" name="Google Shape;135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1354" name="Google Shape;1354;p66"/>
          <p:cNvGrpSpPr/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1355" name="Google Shape;1355;p66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6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57" name="Google Shape;1357;p66"/>
          <p:cNvSpPr txBox="1"/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commit:</a:t>
            </a:r>
            <a:endParaRPr/>
          </a:p>
        </p:txBody>
      </p:sp>
      <p:sp>
        <p:nvSpPr>
          <p:cNvPr id="1358" name="Google Shape;1358;p66"/>
          <p:cNvSpPr/>
          <p:nvPr/>
        </p:nvSpPr>
        <p:spPr>
          <a:xfrm>
            <a:off x="1425202" y="3319934"/>
            <a:ext cx="6985525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add</a:t>
            </a:r>
            <a:endParaRPr b="1" i="0" sz="1600" u="none" cap="none" strike="noStrike">
              <a:solidFill>
                <a:srgbClr val="EA4E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359" name="Google Shape;1359;p66"/>
          <p:cNvGrpSpPr/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1360" name="Google Shape;1360;p66"/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6"/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pt-BR" sz="3200" u="none" cap="none" strike="noStrike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0" i="0" sz="32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362" name="Google Shape;1362;p66"/>
          <p:cNvSpPr txBox="1"/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commit e adicione uma mensagem descritiva:</a:t>
            </a:r>
            <a:endParaRPr/>
          </a:p>
        </p:txBody>
      </p:sp>
      <p:sp>
        <p:nvSpPr>
          <p:cNvPr id="1363" name="Google Shape;1363;p66"/>
          <p:cNvSpPr/>
          <p:nvPr/>
        </p:nvSpPr>
        <p:spPr>
          <a:xfrm>
            <a:off x="1433196" y="4405711"/>
            <a:ext cx="6985525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commit -m "message"</a:t>
            </a:r>
            <a:endParaRPr b="1" i="0" sz="1600" u="none" cap="none" strike="noStrike">
              <a:solidFill>
                <a:srgbClr val="EA4E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4" name="Google Shape;1364;p66"/>
          <p:cNvSpPr txBox="1"/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commit: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67"/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  <a:endParaRPr/>
          </a:p>
        </p:txBody>
      </p:sp>
      <p:sp>
        <p:nvSpPr>
          <p:cNvPr id="1370" name="Google Shape;137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371" name="Google Shape;1371;p67"/>
          <p:cNvSpPr/>
          <p:nvPr/>
        </p:nvSpPr>
        <p:spPr>
          <a:xfrm>
            <a:off x="1015132" y="2760803"/>
            <a:ext cx="7409731" cy="393600"/>
          </a:xfrm>
          <a:prstGeom prst="roundRect">
            <a:avLst>
              <a:gd fmla="val 8664" name="adj"/>
            </a:avLst>
          </a:prstGeom>
          <a:solidFill>
            <a:srgbClr val="EA4E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$ git commit --amend</a:t>
            </a:r>
            <a:endParaRPr/>
          </a:p>
        </p:txBody>
      </p:sp>
      <p:sp>
        <p:nvSpPr>
          <p:cNvPr id="1372" name="Google Shape;1372;p67"/>
          <p:cNvSpPr txBox="1"/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commit:</a:t>
            </a:r>
            <a:endParaRPr/>
          </a:p>
        </p:txBody>
      </p:sp>
      <p:sp>
        <p:nvSpPr>
          <p:cNvPr id="1373" name="Google Shape;1373;p67"/>
          <p:cNvSpPr/>
          <p:nvPr/>
        </p:nvSpPr>
        <p:spPr>
          <a:xfrm>
            <a:off x="1015132" y="3848868"/>
            <a:ext cx="7409731" cy="393600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commit --amend –m"nova mensagem"</a:t>
            </a:r>
            <a:endParaRPr/>
          </a:p>
        </p:txBody>
      </p:sp>
      <p:sp>
        <p:nvSpPr>
          <p:cNvPr id="1374" name="Google Shape;1374;p67"/>
          <p:cNvSpPr txBox="1"/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68"/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  <a:endParaRPr/>
          </a:p>
        </p:txBody>
      </p:sp>
      <p:sp>
        <p:nvSpPr>
          <p:cNvPr id="1380" name="Google Shape;1380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381" name="Google Shape;1381;p68"/>
          <p:cNvSpPr/>
          <p:nvPr/>
        </p:nvSpPr>
        <p:spPr>
          <a:xfrm>
            <a:off x="1015132" y="2760803"/>
            <a:ext cx="7409731" cy="393600"/>
          </a:xfrm>
          <a:prstGeom prst="roundRect">
            <a:avLst>
              <a:gd fmla="val 8664" name="adj"/>
            </a:avLst>
          </a:prstGeom>
          <a:solidFill>
            <a:srgbClr val="EA4E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$ git reset</a:t>
            </a:r>
            <a:endParaRPr/>
          </a:p>
        </p:txBody>
      </p:sp>
      <p:sp>
        <p:nvSpPr>
          <p:cNvPr id="1382" name="Google Shape;1382;p68"/>
          <p:cNvSpPr txBox="1"/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commit:</a:t>
            </a:r>
            <a:endParaRPr/>
          </a:p>
        </p:txBody>
      </p:sp>
      <p:sp>
        <p:nvSpPr>
          <p:cNvPr id="1383" name="Google Shape;1383;p68"/>
          <p:cNvSpPr/>
          <p:nvPr/>
        </p:nvSpPr>
        <p:spPr>
          <a:xfrm>
            <a:off x="1015132" y="3848868"/>
            <a:ext cx="7409731" cy="393600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reset --mixed</a:t>
            </a:r>
            <a:endParaRPr/>
          </a:p>
        </p:txBody>
      </p:sp>
      <p:sp>
        <p:nvSpPr>
          <p:cNvPr id="1384" name="Google Shape;1384;p68"/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reset --hard</a:t>
            </a:r>
            <a:endParaRPr/>
          </a:p>
        </p:txBody>
      </p:sp>
      <p:sp>
        <p:nvSpPr>
          <p:cNvPr id="1385" name="Google Shape;1385;p68"/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reset --soft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69"/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  <a:endParaRPr/>
          </a:p>
        </p:txBody>
      </p:sp>
      <p:sp>
        <p:nvSpPr>
          <p:cNvPr id="1391" name="Google Shape;1391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392" name="Google Shape;1392;p69"/>
          <p:cNvSpPr txBox="1"/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  <a:endParaRPr/>
          </a:p>
        </p:txBody>
      </p:sp>
      <p:sp>
        <p:nvSpPr>
          <p:cNvPr id="1393" name="Google Shape;1393;p69"/>
          <p:cNvSpPr/>
          <p:nvPr/>
        </p:nvSpPr>
        <p:spPr>
          <a:xfrm>
            <a:off x="1015132" y="2760803"/>
            <a:ext cx="7409731" cy="393600"/>
          </a:xfrm>
          <a:prstGeom prst="roundRect">
            <a:avLst>
              <a:gd fmla="val 8664" name="adj"/>
            </a:avLst>
          </a:prstGeom>
          <a:solidFill>
            <a:srgbClr val="EA4E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$ git push</a:t>
            </a:r>
            <a:endParaRPr/>
          </a:p>
        </p:txBody>
      </p:sp>
      <p:sp>
        <p:nvSpPr>
          <p:cNvPr id="1394" name="Google Shape;1394;p69"/>
          <p:cNvSpPr/>
          <p:nvPr/>
        </p:nvSpPr>
        <p:spPr>
          <a:xfrm>
            <a:off x="1015132" y="4134105"/>
            <a:ext cx="7409731" cy="393600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pull</a:t>
            </a:r>
            <a:endParaRPr/>
          </a:p>
        </p:txBody>
      </p:sp>
      <p:sp>
        <p:nvSpPr>
          <p:cNvPr id="1395" name="Google Shape;1395;p69"/>
          <p:cNvSpPr txBox="1"/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401" name="Google Shape;1401;p70"/>
          <p:cNvSpPr txBox="1"/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Branches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2" name="Google Shape;1402;p70"/>
          <p:cNvSpPr txBox="1"/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3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Branch (em tradução, “Ramo”), é uma ramificação do seu projeto.</a:t>
            </a:r>
            <a:endParaRPr/>
          </a:p>
        </p:txBody>
      </p:sp>
      <p:sp>
        <p:nvSpPr>
          <p:cNvPr id="1403" name="Google Shape;1403;p70"/>
          <p:cNvSpPr txBox="1"/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commit no histórico do repositório;</a:t>
            </a:r>
            <a:endParaRPr/>
          </a:p>
        </p:txBody>
      </p:sp>
      <p:grpSp>
        <p:nvGrpSpPr>
          <p:cNvPr id="1404" name="Google Shape;1404;p70"/>
          <p:cNvGrpSpPr/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405" name="Google Shape;1405;p70"/>
            <p:cNvSpPr/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usão com preenchimento sólido" id="1406" name="Google Shape;1406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754018" y="3242691"/>
              <a:ext cx="504000" cy="50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7" name="Google Shape;1407;p70"/>
          <p:cNvSpPr txBox="1"/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6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Branch a partir de outra existente, a nova se inicia apontando para o mesmo commit da Branch que estava quando foi criada.</a:t>
            </a:r>
            <a:endParaRPr/>
          </a:p>
        </p:txBody>
      </p:sp>
      <p:grpSp>
        <p:nvGrpSpPr>
          <p:cNvPr id="1408" name="Google Shape;1408;p70"/>
          <p:cNvGrpSpPr/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1409" name="Google Shape;1409;p70"/>
            <p:cNvSpPr/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rotWithShape="0" algn="bl" dir="3180000" dist="28575">
                <a:srgbClr val="666666">
                  <a:alpha val="49803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aixa estrutura de tópicos" id="1410" name="Google Shape;1410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1132" y="2719284"/>
              <a:ext cx="468000" cy="4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416" name="Google Shape;1416;p71"/>
          <p:cNvSpPr txBox="1"/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Branches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7" name="Google Shape;1417;p71"/>
          <p:cNvSpPr/>
          <p:nvPr/>
        </p:nvSpPr>
        <p:spPr>
          <a:xfrm>
            <a:off x="755650" y="1890692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A4E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endParaRPr b="1" i="0" sz="20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18" name="Google Shape;1418;p71"/>
          <p:cNvSpPr/>
          <p:nvPr/>
        </p:nvSpPr>
        <p:spPr>
          <a:xfrm>
            <a:off x="755650" y="2966869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commit 0</a:t>
            </a:r>
            <a:endParaRPr/>
          </a:p>
        </p:txBody>
      </p:sp>
      <p:cxnSp>
        <p:nvCxnSpPr>
          <p:cNvPr id="1419" name="Google Shape;1419;p71"/>
          <p:cNvCxnSpPr>
            <a:stCxn id="1417" idx="2"/>
          </p:cNvCxnSpPr>
          <p:nvPr/>
        </p:nvCxnSpPr>
        <p:spPr>
          <a:xfrm>
            <a:off x="1535271" y="2468880"/>
            <a:ext cx="0" cy="498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425" name="Google Shape;1425;p72"/>
          <p:cNvSpPr txBox="1"/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Branches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6" name="Google Shape;1426;p72"/>
          <p:cNvSpPr/>
          <p:nvPr/>
        </p:nvSpPr>
        <p:spPr>
          <a:xfrm>
            <a:off x="2804639" y="1890692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A4E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endParaRPr b="1" i="0" sz="20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7" name="Google Shape;1427;p72"/>
          <p:cNvSpPr/>
          <p:nvPr/>
        </p:nvSpPr>
        <p:spPr>
          <a:xfrm>
            <a:off x="755650" y="2966869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commit 0</a:t>
            </a:r>
            <a:endParaRPr/>
          </a:p>
        </p:txBody>
      </p:sp>
      <p:cxnSp>
        <p:nvCxnSpPr>
          <p:cNvPr id="1428" name="Google Shape;1428;p72"/>
          <p:cNvCxnSpPr>
            <a:stCxn id="1426" idx="2"/>
          </p:cNvCxnSpPr>
          <p:nvPr/>
        </p:nvCxnSpPr>
        <p:spPr>
          <a:xfrm>
            <a:off x="3584260" y="2468880"/>
            <a:ext cx="0" cy="498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9" name="Google Shape;1429;p72"/>
          <p:cNvSpPr/>
          <p:nvPr/>
        </p:nvSpPr>
        <p:spPr>
          <a:xfrm>
            <a:off x="2804639" y="2966869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commit 1</a:t>
            </a:r>
            <a:endParaRPr/>
          </a:p>
        </p:txBody>
      </p:sp>
      <p:cxnSp>
        <p:nvCxnSpPr>
          <p:cNvPr id="1430" name="Google Shape;1430;p72"/>
          <p:cNvCxnSpPr>
            <a:stCxn id="1429" idx="1"/>
          </p:cNvCxnSpPr>
          <p:nvPr/>
        </p:nvCxnSpPr>
        <p:spPr>
          <a:xfrm rot="10800000">
            <a:off x="2315039" y="3255963"/>
            <a:ext cx="4896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Noto Sans Symbols"/>
              <a:buChar char="✔"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 com acesso à internet</a:t>
            </a:r>
            <a:endParaRPr/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Noto Sans Symbols"/>
              <a:buChar char="✔"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aprender</a:t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Noto Sans Symbols"/>
              <a:buChar char="✔"/>
            </a:pPr>
            <a:r>
              <a:rPr b="0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 as outras abas XD</a:t>
            </a:r>
            <a:endParaRPr/>
          </a:p>
        </p:txBody>
      </p:sp>
      <p:sp>
        <p:nvSpPr>
          <p:cNvPr id="198" name="Google Shape;198;p19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436" name="Google Shape;1436;p73"/>
          <p:cNvSpPr txBox="1"/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Branches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7" name="Google Shape;1437;p73"/>
          <p:cNvSpPr/>
          <p:nvPr/>
        </p:nvSpPr>
        <p:spPr>
          <a:xfrm>
            <a:off x="4853629" y="1890692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A4E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endParaRPr b="1" i="0" sz="20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8" name="Google Shape;1438;p73"/>
          <p:cNvSpPr/>
          <p:nvPr/>
        </p:nvSpPr>
        <p:spPr>
          <a:xfrm>
            <a:off x="755650" y="2966869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commit 0</a:t>
            </a:r>
            <a:endParaRPr/>
          </a:p>
        </p:txBody>
      </p:sp>
      <p:cxnSp>
        <p:nvCxnSpPr>
          <p:cNvPr id="1439" name="Google Shape;1439;p73"/>
          <p:cNvCxnSpPr>
            <a:stCxn id="1437" idx="2"/>
          </p:cNvCxnSpPr>
          <p:nvPr/>
        </p:nvCxnSpPr>
        <p:spPr>
          <a:xfrm>
            <a:off x="5633250" y="2468880"/>
            <a:ext cx="0" cy="498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440" name="Google Shape;1440;p73"/>
          <p:cNvGrpSpPr/>
          <p:nvPr/>
        </p:nvGrpSpPr>
        <p:grpSpPr>
          <a:xfrm>
            <a:off x="4853628" y="3545046"/>
            <a:ext cx="1559241" cy="1076188"/>
            <a:chOff x="4853628" y="3545046"/>
            <a:chExt cx="1559241" cy="1076188"/>
          </a:xfrm>
        </p:grpSpPr>
        <p:sp>
          <p:nvSpPr>
            <p:cNvPr id="1441" name="Google Shape;1441;p73"/>
            <p:cNvSpPr/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fmla="val 8664" name="adj"/>
              </a:avLst>
            </a:prstGeom>
            <a:solidFill>
              <a:srgbClr val="EA4E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20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teste</a:t>
              </a:r>
              <a:endParaRPr/>
            </a:p>
          </p:txBody>
        </p:sp>
        <p:cxnSp>
          <p:nvCxnSpPr>
            <p:cNvPr id="1442" name="Google Shape;1442;p73"/>
            <p:cNvCxnSpPr>
              <a:stCxn id="1441" idx="0"/>
            </p:cNvCxnSpPr>
            <p:nvPr/>
          </p:nvCxnSpPr>
          <p:spPr>
            <a:xfrm rot="10800000">
              <a:off x="5633249" y="3545046"/>
              <a:ext cx="0" cy="4980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443" name="Google Shape;1443;p73"/>
          <p:cNvSpPr/>
          <p:nvPr/>
        </p:nvSpPr>
        <p:spPr>
          <a:xfrm>
            <a:off x="2804639" y="2966869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commit 1</a:t>
            </a:r>
            <a:endParaRPr/>
          </a:p>
        </p:txBody>
      </p:sp>
      <p:cxnSp>
        <p:nvCxnSpPr>
          <p:cNvPr id="1444" name="Google Shape;1444;p73"/>
          <p:cNvCxnSpPr>
            <a:stCxn id="1443" idx="1"/>
            <a:endCxn id="1438" idx="3"/>
          </p:cNvCxnSpPr>
          <p:nvPr/>
        </p:nvCxnSpPr>
        <p:spPr>
          <a:xfrm rot="10800000">
            <a:off x="2315039" y="3255963"/>
            <a:ext cx="4896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5" name="Google Shape;1445;p73"/>
          <p:cNvSpPr/>
          <p:nvPr/>
        </p:nvSpPr>
        <p:spPr>
          <a:xfrm>
            <a:off x="4853628" y="2966869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commit 2</a:t>
            </a:r>
            <a:endParaRPr/>
          </a:p>
        </p:txBody>
      </p:sp>
      <p:cxnSp>
        <p:nvCxnSpPr>
          <p:cNvPr id="1446" name="Google Shape;1446;p73"/>
          <p:cNvCxnSpPr>
            <a:stCxn id="1445" idx="1"/>
            <a:endCxn id="1443" idx="3"/>
          </p:cNvCxnSpPr>
          <p:nvPr/>
        </p:nvCxnSpPr>
        <p:spPr>
          <a:xfrm rot="10800000">
            <a:off x="4364028" y="3255963"/>
            <a:ext cx="4896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452" name="Google Shape;1452;p74"/>
          <p:cNvSpPr txBox="1"/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Branches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3" name="Google Shape;1453;p74"/>
          <p:cNvSpPr/>
          <p:nvPr/>
        </p:nvSpPr>
        <p:spPr>
          <a:xfrm>
            <a:off x="4853629" y="1890692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A4E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endParaRPr b="1" i="0" sz="20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54" name="Google Shape;1454;p74"/>
          <p:cNvSpPr/>
          <p:nvPr/>
        </p:nvSpPr>
        <p:spPr>
          <a:xfrm>
            <a:off x="755650" y="2966869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commit 0</a:t>
            </a:r>
            <a:endParaRPr/>
          </a:p>
        </p:txBody>
      </p:sp>
      <p:cxnSp>
        <p:nvCxnSpPr>
          <p:cNvPr id="1455" name="Google Shape;1455;p74"/>
          <p:cNvCxnSpPr>
            <a:stCxn id="1453" idx="2"/>
          </p:cNvCxnSpPr>
          <p:nvPr/>
        </p:nvCxnSpPr>
        <p:spPr>
          <a:xfrm>
            <a:off x="5633250" y="2468880"/>
            <a:ext cx="0" cy="49800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456" name="Google Shape;1456;p74"/>
          <p:cNvGrpSpPr/>
          <p:nvPr/>
        </p:nvGrpSpPr>
        <p:grpSpPr>
          <a:xfrm>
            <a:off x="6902616" y="3545046"/>
            <a:ext cx="1559241" cy="1076188"/>
            <a:chOff x="4853628" y="3545046"/>
            <a:chExt cx="1559241" cy="1076188"/>
          </a:xfrm>
        </p:grpSpPr>
        <p:sp>
          <p:nvSpPr>
            <p:cNvPr id="1457" name="Google Shape;1457;p74"/>
            <p:cNvSpPr/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fmla="val 8664" name="adj"/>
              </a:avLst>
            </a:prstGeom>
            <a:solidFill>
              <a:srgbClr val="EA4E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2000" u="none" cap="none" strike="noStrike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teste</a:t>
              </a:r>
              <a:endParaRPr/>
            </a:p>
          </p:txBody>
        </p:sp>
        <p:cxnSp>
          <p:nvCxnSpPr>
            <p:cNvPr id="1458" name="Google Shape;1458;p74"/>
            <p:cNvCxnSpPr>
              <a:stCxn id="1457" idx="0"/>
            </p:cNvCxnSpPr>
            <p:nvPr/>
          </p:nvCxnSpPr>
          <p:spPr>
            <a:xfrm rot="10800000">
              <a:off x="5633249" y="3545046"/>
              <a:ext cx="0" cy="4980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459" name="Google Shape;1459;p74"/>
          <p:cNvSpPr/>
          <p:nvPr/>
        </p:nvSpPr>
        <p:spPr>
          <a:xfrm>
            <a:off x="2804639" y="2966869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commit 1</a:t>
            </a:r>
            <a:endParaRPr/>
          </a:p>
        </p:txBody>
      </p:sp>
      <p:cxnSp>
        <p:nvCxnSpPr>
          <p:cNvPr id="1460" name="Google Shape;1460;p74"/>
          <p:cNvCxnSpPr>
            <a:stCxn id="1459" idx="1"/>
            <a:endCxn id="1454" idx="3"/>
          </p:cNvCxnSpPr>
          <p:nvPr/>
        </p:nvCxnSpPr>
        <p:spPr>
          <a:xfrm rot="10800000">
            <a:off x="2315039" y="3255963"/>
            <a:ext cx="4896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1" name="Google Shape;1461;p74"/>
          <p:cNvSpPr/>
          <p:nvPr/>
        </p:nvSpPr>
        <p:spPr>
          <a:xfrm>
            <a:off x="4853628" y="2966869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commit 2</a:t>
            </a:r>
            <a:endParaRPr/>
          </a:p>
        </p:txBody>
      </p:sp>
      <p:cxnSp>
        <p:nvCxnSpPr>
          <p:cNvPr id="1462" name="Google Shape;1462;p74"/>
          <p:cNvCxnSpPr>
            <a:stCxn id="1461" idx="1"/>
            <a:endCxn id="1459" idx="3"/>
          </p:cNvCxnSpPr>
          <p:nvPr/>
        </p:nvCxnSpPr>
        <p:spPr>
          <a:xfrm rot="10800000">
            <a:off x="4364028" y="3255963"/>
            <a:ext cx="4896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3" name="Google Shape;1463;p74"/>
          <p:cNvSpPr/>
          <p:nvPr/>
        </p:nvSpPr>
        <p:spPr>
          <a:xfrm>
            <a:off x="6902616" y="2966869"/>
            <a:ext cx="1559241" cy="578188"/>
          </a:xfrm>
          <a:prstGeom prst="roundRect">
            <a:avLst>
              <a:gd fmla="val 8664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20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commit 3</a:t>
            </a:r>
            <a:endParaRPr/>
          </a:p>
        </p:txBody>
      </p:sp>
      <p:cxnSp>
        <p:nvCxnSpPr>
          <p:cNvPr id="1464" name="Google Shape;1464;p74"/>
          <p:cNvCxnSpPr>
            <a:stCxn id="1463" idx="1"/>
            <a:endCxn id="1461" idx="3"/>
          </p:cNvCxnSpPr>
          <p:nvPr/>
        </p:nvCxnSpPr>
        <p:spPr>
          <a:xfrm rot="10800000">
            <a:off x="6413016" y="3255963"/>
            <a:ext cx="489600" cy="0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75"/>
          <p:cNvSpPr txBox="1"/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3" marL="4191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Branch</a:t>
            </a:r>
            <a:endParaRPr b="1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75"/>
          <p:cNvSpPr txBox="1"/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3" marL="4191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Branch e criar uma nova:</a:t>
            </a:r>
            <a:endParaRPr/>
          </a:p>
        </p:txBody>
      </p:sp>
      <p:sp>
        <p:nvSpPr>
          <p:cNvPr id="1471" name="Google Shape;147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472" name="Google Shape;1472;p75"/>
          <p:cNvSpPr txBox="1"/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Branches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3" name="Google Shape;1473;p75"/>
          <p:cNvSpPr/>
          <p:nvPr/>
        </p:nvSpPr>
        <p:spPr>
          <a:xfrm>
            <a:off x="719138" y="1617279"/>
            <a:ext cx="7705725" cy="393600"/>
          </a:xfrm>
          <a:prstGeom prst="roundRect">
            <a:avLst>
              <a:gd fmla="val 8664" name="adj"/>
            </a:avLst>
          </a:prstGeom>
          <a:solidFill>
            <a:srgbClr val="EA4E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$ git branch</a:t>
            </a:r>
            <a:endParaRPr b="1" i="0" sz="16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4" name="Google Shape;1474;p75"/>
          <p:cNvSpPr/>
          <p:nvPr/>
        </p:nvSpPr>
        <p:spPr>
          <a:xfrm>
            <a:off x="1081471" y="2675819"/>
            <a:ext cx="7346096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checkout -b nova-branch</a:t>
            </a:r>
            <a:endParaRPr/>
          </a:p>
        </p:txBody>
      </p:sp>
      <p:sp>
        <p:nvSpPr>
          <p:cNvPr id="1475" name="Google Shape;1475;p75"/>
          <p:cNvSpPr/>
          <p:nvPr/>
        </p:nvSpPr>
        <p:spPr>
          <a:xfrm>
            <a:off x="1081471" y="3595044"/>
            <a:ext cx="7346096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branch –d nome-da-branch</a:t>
            </a:r>
            <a:endParaRPr/>
          </a:p>
        </p:txBody>
      </p:sp>
      <p:sp>
        <p:nvSpPr>
          <p:cNvPr id="1476" name="Google Shape;1476;p75"/>
          <p:cNvSpPr txBox="1"/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3" marL="4191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Arial"/>
              <a:buChar char="•"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commit de cada Branch:</a:t>
            </a:r>
            <a:endParaRPr/>
          </a:p>
        </p:txBody>
      </p:sp>
      <p:sp>
        <p:nvSpPr>
          <p:cNvPr id="1477" name="Google Shape;1477;p75"/>
          <p:cNvSpPr/>
          <p:nvPr/>
        </p:nvSpPr>
        <p:spPr>
          <a:xfrm>
            <a:off x="1119566" y="4495050"/>
            <a:ext cx="7346096" cy="393600"/>
          </a:xfrm>
          <a:prstGeom prst="roundRect">
            <a:avLst>
              <a:gd fmla="val 866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EA4E60"/>
                </a:solidFill>
                <a:latin typeface="Courier New"/>
                <a:ea typeface="Courier New"/>
                <a:cs typeface="Courier New"/>
                <a:sym typeface="Courier New"/>
              </a:rPr>
              <a:t>$ git branch -v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76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 e Materiais de Apoio</a:t>
            </a:r>
            <a:endParaRPr b="1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D6D6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 e Para Saber Mais</a:t>
            </a:r>
            <a:endParaRPr b="0" i="0" sz="2400" u="none" cap="none" strike="noStrike">
              <a:solidFill>
                <a:srgbClr val="D6D6D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83" name="Google Shape;148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77"/>
          <p:cNvSpPr txBox="1"/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Repositório no GitHub</a:t>
            </a:r>
            <a:endParaRPr b="1" i="0" sz="2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Documentação Git</a:t>
            </a:r>
            <a:r>
              <a:rPr b="1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Documentação GitHub</a:t>
            </a:r>
            <a:endParaRPr b="1" i="0" sz="2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/>
          </a:p>
          <a:p>
            <a:pPr indent="-3556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1" i="0" lang="pt-BR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https://git-scm.com/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1" i="0" lang="pt-BR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https://docs.github.com/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1" i="0" lang="pt-BR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https://github.blog/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77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0" name="Google Shape;1490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8"/>
          <p:cNvSpPr txBox="1"/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Referências:</a:t>
            </a:r>
            <a:endParaRPr/>
          </a:p>
          <a:p>
            <a:pPr indent="-3556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1" i="0" lang="pt-BR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https://github.blog/2020-12-15-token-authentication-requirements-for-git-operations/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1" i="0" lang="pt-BR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https://github.blog/2018-03-01-ddos-incident-report/</a:t>
            </a:r>
            <a:endParaRPr/>
          </a:p>
          <a:p>
            <a:pPr indent="-3556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1" i="0" lang="pt-BR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https://news.microsoft.com/2018/06/04/microsoft-to-acquire-github-for-7-5-billion/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b="1" i="0" lang="pt-BR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https://github.blog/2023-03-09-raising-the-bar-for-software-security-github-2fa-begins-march-13/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78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7" name="Google Shape;1497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3" name="Google Shape;1503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504" name="Google Shape;1504;p79"/>
          <p:cNvSpPr txBox="1"/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b="1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https://youtu.be/4XpnKHJAok8</a:t>
            </a:r>
            <a:endParaRPr b="1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ProGit: </a:t>
            </a: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https://git-scm.com/book/en/v2</a:t>
            </a:r>
            <a:endParaRPr b="1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https://docs.github.com/pt/get-started/writing-on-github</a:t>
            </a:r>
            <a:endParaRPr b="1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https://github.com/conventional-commits/conventionalcommits.org </a:t>
            </a:r>
            <a:endParaRPr b="1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8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sp>
        <p:nvSpPr>
          <p:cNvPr id="1511" name="Google Shape;1511;p80"/>
          <p:cNvSpPr txBox="1"/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https://community.chocolatey.org/packages/git</a:t>
            </a:r>
            <a:endParaRPr b="1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https://desktop.github.com/</a:t>
            </a:r>
            <a:endParaRPr b="1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GitFluence: </a:t>
            </a: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https://gitfluence.com/</a:t>
            </a:r>
            <a:endParaRPr b="1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My Octocat: </a:t>
            </a: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https://myoctocat.com/</a:t>
            </a:r>
            <a:endParaRPr b="1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i="0" lang="pt-BR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b="1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https://docs.github.com/en/pages/getting-started-with-github-pages</a:t>
            </a:r>
            <a:endParaRPr b="1" i="0" sz="2400" u="none" cap="none" strike="noStrike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81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pt-B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7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2400" u="none" cap="none" strike="noStrik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b="0" i="0" lang="pt-BR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b="0" i="0" lang="pt-BR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Online (Discord)</a:t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81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55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b="0" i="0" sz="55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18" name="Google Shape;151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 com Git e GitHub</a:t>
            </a:r>
            <a:endParaRPr/>
          </a:p>
          <a:p>
            <a:pPr indent="-4572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❑"/>
            </a:pPr>
            <a:r>
              <a:rPr b="1" i="0" lang="pt-BR" sz="2400" u="none" cap="none" strike="noStrik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b="1" i="0" sz="2400" u="none" cap="none" strike="no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282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  <a:endParaRPr/>
          </a:p>
          <a:p>
            <a:pPr indent="0" lvl="0" marL="0" marR="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D6D6D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Código, Git e GitHub</a:t>
            </a:r>
            <a:endParaRPr/>
          </a:p>
        </p:txBody>
      </p:sp>
      <p:pic>
        <p:nvPicPr>
          <p:cNvPr id="212" name="Google Shape;2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5964" y="2535238"/>
            <a:ext cx="3182388" cy="220084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pt-BR" sz="4000" u="none" cap="none" strike="noStrik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b="0" i="0" sz="4000" u="none" cap="none" strike="noStrik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/>
              <a:t>[</a:t>
            </a:r>
            <a:fld id="{00000000-1234-1234-1234-123412341234}" type="slidenum">
              <a:rPr lang="pt-BR">
                <a:solidFill>
                  <a:srgbClr val="EA4E60"/>
                </a:solidFill>
              </a:rPr>
              <a:t>‹#›</a:t>
            </a:fld>
            <a:r>
              <a:rPr lang="pt-BR"/>
              <a:t>]</a:t>
            </a:r>
            <a:endParaRPr/>
          </a:p>
        </p:txBody>
      </p:sp>
      <p:grpSp>
        <p:nvGrpSpPr>
          <p:cNvPr id="220" name="Google Shape;220;p22"/>
          <p:cNvGrpSpPr/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221" name="Google Shape;221;p22"/>
            <p:cNvGrpSpPr/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descr="Caixa estrutura de tópicos" id="222" name="Google Shape;222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3" name="Google Shape;223;p22"/>
              <p:cNvSpPr txBox="1"/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pt-BR" sz="105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zapzap-v1.zip</a:t>
                </a:r>
                <a:endParaRPr b="1" i="0" sz="105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Carregar estrutura de tópicos" id="224" name="Google Shape;224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22"/>
          <p:cNvSpPr/>
          <p:nvPr/>
        </p:nvSpPr>
        <p:spPr>
          <a:xfrm>
            <a:off x="6694116" y="3786148"/>
            <a:ext cx="720000" cy="432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6694116" y="3786147"/>
            <a:ext cx="720000" cy="4571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22"/>
          <p:cNvGrpSpPr/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8" name="Google Shape;228;p22"/>
            <p:cNvGrpSpPr/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descr="Caixa estrutura de tópicos" id="229" name="Google Shape;229;p2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0" name="Google Shape;230;p22"/>
              <p:cNvSpPr txBox="1"/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1" i="0" lang="pt-BR" sz="1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zapzap-v1.zip</a:t>
                </a:r>
                <a:endParaRPr b="1" i="0" sz="1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1" name="Google Shape;231;p22"/>
            <p:cNvSpPr/>
            <p:nvPr/>
          </p:nvSpPr>
          <p:spPr>
            <a:xfrm rot="5400000">
              <a:off x="2687181" y="3502842"/>
              <a:ext cx="807918" cy="288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2" name="Google Shape;23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7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